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Lst>
  <p:notesMasterIdLst>
    <p:notesMasterId r:id="rId37"/>
  </p:notesMasterIdLst>
  <p:sldIdLst>
    <p:sldId id="256" r:id="rId5"/>
    <p:sldId id="365" r:id="rId6"/>
    <p:sldId id="259" r:id="rId7"/>
    <p:sldId id="366" r:id="rId8"/>
    <p:sldId id="308" r:id="rId9"/>
    <p:sldId id="284" r:id="rId10"/>
    <p:sldId id="261" r:id="rId11"/>
    <p:sldId id="372" r:id="rId12"/>
    <p:sldId id="371" r:id="rId13"/>
    <p:sldId id="258" r:id="rId14"/>
    <p:sldId id="373" r:id="rId15"/>
    <p:sldId id="377" r:id="rId16"/>
    <p:sldId id="376" r:id="rId17"/>
    <p:sldId id="378" r:id="rId18"/>
    <p:sldId id="379" r:id="rId19"/>
    <p:sldId id="374" r:id="rId20"/>
    <p:sldId id="375" r:id="rId21"/>
    <p:sldId id="381" r:id="rId22"/>
    <p:sldId id="382" r:id="rId23"/>
    <p:sldId id="383" r:id="rId24"/>
    <p:sldId id="384" r:id="rId25"/>
    <p:sldId id="385" r:id="rId26"/>
    <p:sldId id="386" r:id="rId27"/>
    <p:sldId id="380" r:id="rId28"/>
    <p:sldId id="387" r:id="rId29"/>
    <p:sldId id="388" r:id="rId30"/>
    <p:sldId id="389" r:id="rId31"/>
    <p:sldId id="391" r:id="rId32"/>
    <p:sldId id="392" r:id="rId33"/>
    <p:sldId id="390" r:id="rId34"/>
    <p:sldId id="393" r:id="rId35"/>
    <p:sldId id="3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259"/>
            <p14:sldId id="366"/>
            <p14:sldId id="308"/>
          </p14:sldIdLst>
        </p14:section>
        <p14:section name="Overview: Soar Within an App" id="{4D378E96-0DCC-984F-A12D-D86AF5E9D73C}">
          <p14:sldIdLst>
            <p14:sldId id="284"/>
            <p14:sldId id="261"/>
            <p14:sldId id="372"/>
            <p14:sldId id="371"/>
            <p14:sldId id="258"/>
            <p14:sldId id="373"/>
            <p14:sldId id="377"/>
            <p14:sldId id="376"/>
          </p14:sldIdLst>
        </p14:section>
        <p14:section name="App1" id="{823CCAFA-BBF6-FF47-84B6-3FF56C83B944}">
          <p14:sldIdLst>
            <p14:sldId id="378"/>
            <p14:sldId id="379"/>
            <p14:sldId id="374"/>
            <p14:sldId id="375"/>
            <p14:sldId id="381"/>
            <p14:sldId id="382"/>
            <p14:sldId id="383"/>
            <p14:sldId id="384"/>
            <p14:sldId id="385"/>
            <p14:sldId id="386"/>
            <p14:sldId id="380"/>
            <p14:sldId id="387"/>
            <p14:sldId id="388"/>
            <p14:sldId id="389"/>
            <p14:sldId id="391"/>
            <p14:sldId id="392"/>
            <p14:sldId id="390"/>
            <p14:sldId id="393"/>
            <p14:sldId id="3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5"/>
    <p:restoredTop sz="94623"/>
  </p:normalViewPr>
  <p:slideViewPr>
    <p:cSldViewPr snapToGrid="0">
      <p:cViewPr varScale="1">
        <p:scale>
          <a:sx n="81" d="100"/>
          <a:sy n="81" d="100"/>
        </p:scale>
        <p:origin x="7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1462547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510249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5638270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1450877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0545016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0456452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9921086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0602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6349156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4325604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331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4933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84293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9515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1856148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095188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2160236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6967853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5846445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814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7326798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1182767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5855094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37325880"/>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033424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012740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871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9619073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226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713482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8428442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6543572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9840769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782156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7530973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9022396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2217443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98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1106590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992788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8065246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1687385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587654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6543165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26833259"/>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169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203475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366481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1859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262878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766251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805273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03519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6796900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1215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4690751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2623619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28147778"/>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9920854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9688661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5159775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276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31941217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3467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365098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504306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8122801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428103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542650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8313006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87709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417726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3050328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0679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0264460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5493986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44314876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74362144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6623489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57863145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98699010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9894861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376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51939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21188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6891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4916067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2802884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0307170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6508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5426627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477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476918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8429043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107509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56907744"/>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6094735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6468714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0592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12582126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368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305691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894603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2078366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3" Type="http://schemas.openxmlformats.org/officeDocument/2006/relationships/hyperlink" Target="https://pypi.org/project/soar-sml/" TargetMode="External"/><Relationship Id="rId2" Type="http://schemas.openxmlformats.org/officeDocument/2006/relationships/hyperlink" Target="https://github.com/SoarGroup/Soar/releases" TargetMode="Externa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2492990"/>
          </a:xfrm>
        </p:spPr>
        <p:txBody>
          <a:bodyPr anchor="t"/>
          <a:lstStyle/>
          <a:p>
            <a:r>
              <a:rPr lang="en-US" dirty="0"/>
              <a:t>Project 10: </a:t>
            </a:r>
            <a:br>
              <a:rPr lang="en-US" dirty="0"/>
            </a:br>
            <a:r>
              <a:rPr lang="en-US" dirty="0"/>
              <a:t>Soar Markup Language (SML) Basics</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A312BA-F406-9644-B337-05FE66E737CB}"/>
              </a:ext>
            </a:extLst>
          </p:cNvPr>
          <p:cNvSpPr>
            <a:spLocks noGrp="1"/>
          </p:cNvSpPr>
          <p:nvPr>
            <p:ph type="title"/>
          </p:nvPr>
        </p:nvSpPr>
        <p:spPr/>
        <p:txBody>
          <a:bodyPr/>
          <a:lstStyle/>
          <a:p>
            <a:r>
              <a:rPr lang="en-US" dirty="0"/>
              <a:t>Soar Kernels and Agents</a:t>
            </a:r>
          </a:p>
        </p:txBody>
      </p:sp>
      <p:sp>
        <p:nvSpPr>
          <p:cNvPr id="2" name="Content Placeholder 1">
            <a:extLst>
              <a:ext uri="{FF2B5EF4-FFF2-40B4-BE49-F238E27FC236}">
                <a16:creationId xmlns:a16="http://schemas.microsoft.com/office/drawing/2014/main" id="{39E337E1-02B1-E547-9616-6E7AF13DF236}"/>
              </a:ext>
            </a:extLst>
          </p:cNvPr>
          <p:cNvSpPr>
            <a:spLocks noGrp="1"/>
          </p:cNvSpPr>
          <p:nvPr>
            <p:ph idx="1"/>
          </p:nvPr>
        </p:nvSpPr>
        <p:spPr>
          <a:xfrm>
            <a:off x="1524000" y="1557210"/>
            <a:ext cx="8188960" cy="3969829"/>
          </a:xfrm>
        </p:spPr>
        <p:txBody>
          <a:bodyPr>
            <a:normAutofit/>
          </a:bodyPr>
          <a:lstStyle/>
          <a:p>
            <a:r>
              <a:rPr lang="en-US" dirty="0"/>
              <a:t>Soar agents run inside a </a:t>
            </a:r>
            <a:r>
              <a:rPr lang="en-US" i="1" dirty="0"/>
              <a:t>Soar Kernel</a:t>
            </a:r>
            <a:r>
              <a:rPr lang="en-US" dirty="0"/>
              <a:t>:</a:t>
            </a:r>
          </a:p>
          <a:p>
            <a:endParaRPr lang="en-US" dirty="0"/>
          </a:p>
          <a:p>
            <a:pPr marL="285750" indent="-285750">
              <a:buFont typeface="Arial" panose="020B0604020202020204" pitchFamily="34" charset="0"/>
              <a:buChar char="•"/>
            </a:pPr>
            <a:r>
              <a:rPr lang="en-US" b="1" dirty="0"/>
              <a:t>Soar Kernel</a:t>
            </a:r>
            <a:r>
              <a:rPr lang="en-US" dirty="0"/>
              <a:t>: Runs the architecture</a:t>
            </a:r>
          </a:p>
          <a:p>
            <a:pPr marL="514350" lvl="1" indent="-285750"/>
            <a:r>
              <a:rPr lang="en-US" dirty="0"/>
              <a:t>Soar’s static functionality</a:t>
            </a:r>
          </a:p>
          <a:p>
            <a:pPr marL="514350" lvl="1" indent="-285750"/>
            <a:r>
              <a:rPr lang="en-US" dirty="0"/>
              <a:t>I/O with your app code</a:t>
            </a:r>
          </a:p>
          <a:p>
            <a:pPr marL="514350" lvl="1" indent="-285750"/>
            <a:r>
              <a:rPr lang="en-US" dirty="0"/>
              <a:t>Can create/maintain multiple Soar </a:t>
            </a:r>
            <a:r>
              <a:rPr lang="en-US" i="1" dirty="0"/>
              <a:t>agents</a:t>
            </a:r>
          </a:p>
          <a:p>
            <a:pPr marL="514350" lvl="1" indent="-285750"/>
            <a:r>
              <a:rPr lang="en-US" dirty="0"/>
              <a:t>Max one </a:t>
            </a:r>
            <a:r>
              <a:rPr lang="en-US" i="1" dirty="0"/>
              <a:t>kernel</a:t>
            </a:r>
            <a:r>
              <a:rPr lang="en-US" dirty="0"/>
              <a:t> per CPU process</a:t>
            </a:r>
            <a:br>
              <a:rPr lang="en-US" dirty="0"/>
            </a:br>
            <a:endParaRPr lang="en-US" dirty="0"/>
          </a:p>
          <a:p>
            <a:pPr marL="285750" indent="-285750">
              <a:buFont typeface="Arial" panose="020B0604020202020204" pitchFamily="34" charset="0"/>
              <a:buChar char="•"/>
            </a:pPr>
            <a:r>
              <a:rPr lang="en-US" b="1" dirty="0"/>
              <a:t>Soar Agent</a:t>
            </a:r>
            <a:r>
              <a:rPr lang="en-US" dirty="0"/>
              <a:t>: Applied instance of Soar</a:t>
            </a:r>
          </a:p>
          <a:p>
            <a:pPr marL="514350" lvl="1" indent="-285750"/>
            <a:r>
              <a:rPr lang="en-US" dirty="0"/>
              <a:t>Runs with agent knowledge, task state, decision cycle, etc.</a:t>
            </a:r>
          </a:p>
          <a:p>
            <a:pPr marL="514350" lvl="1" indent="-285750"/>
            <a:endParaRPr lang="en-US" dirty="0"/>
          </a:p>
        </p:txBody>
      </p:sp>
      <p:grpSp>
        <p:nvGrpSpPr>
          <p:cNvPr id="19" name="Group 18">
            <a:extLst>
              <a:ext uri="{FF2B5EF4-FFF2-40B4-BE49-F238E27FC236}">
                <a16:creationId xmlns:a16="http://schemas.microsoft.com/office/drawing/2014/main" id="{C41EFDF5-7918-A62D-BC4A-DDC224F72D57}"/>
              </a:ext>
            </a:extLst>
          </p:cNvPr>
          <p:cNvGrpSpPr/>
          <p:nvPr/>
        </p:nvGrpSpPr>
        <p:grpSpPr>
          <a:xfrm>
            <a:off x="7135823" y="1330961"/>
            <a:ext cx="3815256" cy="2950942"/>
            <a:chOff x="7725103" y="945932"/>
            <a:chExt cx="3815256" cy="2950942"/>
          </a:xfrm>
        </p:grpSpPr>
        <p:sp>
          <p:nvSpPr>
            <p:cNvPr id="4" name="Rectangle 3">
              <a:extLst>
                <a:ext uri="{FF2B5EF4-FFF2-40B4-BE49-F238E27FC236}">
                  <a16:creationId xmlns:a16="http://schemas.microsoft.com/office/drawing/2014/main" id="{D98D93ED-D331-C100-9861-A1E523D8D17C}"/>
                </a:ext>
              </a:extLst>
            </p:cNvPr>
            <p:cNvSpPr/>
            <p:nvPr/>
          </p:nvSpPr>
          <p:spPr bwMode="gray">
            <a:xfrm>
              <a:off x="7725103" y="945932"/>
              <a:ext cx="3815256" cy="2950942"/>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600"/>
                </a:spcBef>
              </a:pPr>
              <a:r>
                <a:rPr lang="en-US" b="0" i="0" u="none" baseline="0" dirty="0">
                  <a:solidFill>
                    <a:srgbClr val="FFFFFF"/>
                  </a:solidFill>
                </a:rPr>
                <a:t>Process</a:t>
              </a:r>
            </a:p>
          </p:txBody>
        </p:sp>
        <p:sp>
          <p:nvSpPr>
            <p:cNvPr id="100" name="Rectangle 99">
              <a:extLst>
                <a:ext uri="{FF2B5EF4-FFF2-40B4-BE49-F238E27FC236}">
                  <a16:creationId xmlns:a16="http://schemas.microsoft.com/office/drawing/2014/main" id="{C4AB5659-157C-C440-B76A-3F748CB9B9ED}"/>
                </a:ext>
              </a:extLst>
            </p:cNvPr>
            <p:cNvSpPr/>
            <p:nvPr/>
          </p:nvSpPr>
          <p:spPr bwMode="gray">
            <a:xfrm>
              <a:off x="7903779" y="1448558"/>
              <a:ext cx="3457903" cy="2066802"/>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600"/>
                </a:spcBef>
              </a:pPr>
              <a:r>
                <a:rPr lang="en-US" b="1" i="0" u="none" baseline="0" dirty="0">
                  <a:solidFill>
                    <a:srgbClr val="FFFFFF"/>
                  </a:solidFill>
                </a:rPr>
                <a:t>Soar Kernel</a:t>
              </a:r>
            </a:p>
          </p:txBody>
        </p:sp>
        <p:sp>
          <p:nvSpPr>
            <p:cNvPr id="101" name="Rectangle 100">
              <a:extLst>
                <a:ext uri="{FF2B5EF4-FFF2-40B4-BE49-F238E27FC236}">
                  <a16:creationId xmlns:a16="http://schemas.microsoft.com/office/drawing/2014/main" id="{E711A581-D6F2-1742-A852-CFA47BFB406F}"/>
                </a:ext>
              </a:extLst>
            </p:cNvPr>
            <p:cNvSpPr/>
            <p:nvPr/>
          </p:nvSpPr>
          <p:spPr bwMode="gray">
            <a:xfrm>
              <a:off x="8111827" y="1962286"/>
              <a:ext cx="1068937" cy="77075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600"/>
                </a:spcBef>
              </a:pPr>
              <a:r>
                <a:rPr lang="en-US" b="1" i="0" u="none" baseline="0" dirty="0">
                  <a:solidFill>
                    <a:srgbClr val="FFFFFF"/>
                  </a:solidFill>
                </a:rPr>
                <a:t>Agent1</a:t>
              </a:r>
            </a:p>
          </p:txBody>
        </p:sp>
        <p:sp>
          <p:nvSpPr>
            <p:cNvPr id="102" name="Rectangle 101">
              <a:extLst>
                <a:ext uri="{FF2B5EF4-FFF2-40B4-BE49-F238E27FC236}">
                  <a16:creationId xmlns:a16="http://schemas.microsoft.com/office/drawing/2014/main" id="{B22B5B46-05FE-9A44-ABA0-22A912ECD7CA}"/>
                </a:ext>
              </a:extLst>
            </p:cNvPr>
            <p:cNvSpPr/>
            <p:nvPr/>
          </p:nvSpPr>
          <p:spPr bwMode="gray">
            <a:xfrm>
              <a:off x="9388812" y="1962285"/>
              <a:ext cx="1068937" cy="77075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600"/>
                </a:spcBef>
              </a:pPr>
              <a:r>
                <a:rPr lang="en-US" b="1" i="0" u="none" baseline="0" dirty="0">
                  <a:solidFill>
                    <a:srgbClr val="FFFFFF"/>
                  </a:solidFill>
                </a:rPr>
                <a:t>Agent2</a:t>
              </a:r>
            </a:p>
          </p:txBody>
        </p:sp>
        <p:sp>
          <p:nvSpPr>
            <p:cNvPr id="104" name="TextBox 103">
              <a:extLst>
                <a:ext uri="{FF2B5EF4-FFF2-40B4-BE49-F238E27FC236}">
                  <a16:creationId xmlns:a16="http://schemas.microsoft.com/office/drawing/2014/main" id="{5C2EB1A4-EE34-BC48-BB65-46C616C59602}"/>
                </a:ext>
              </a:extLst>
            </p:cNvPr>
            <p:cNvSpPr txBox="1"/>
            <p:nvPr/>
          </p:nvSpPr>
          <p:spPr bwMode="gray">
            <a:xfrm>
              <a:off x="10695890" y="2235370"/>
              <a:ext cx="359073" cy="497669"/>
            </a:xfrm>
            <a:prstGeom prst="rect">
              <a:avLst/>
            </a:prstGeom>
            <a:noFill/>
          </p:spPr>
          <p:txBody>
            <a:bodyPr vert="horz" wrap="none" lIns="0" tIns="0" rIns="0" bIns="0" rtlCol="0">
              <a:spAutoFit/>
            </a:bodyPr>
            <a:lstStyle/>
            <a:p>
              <a:pPr algn="l">
                <a:spcBef>
                  <a:spcPts val="600"/>
                </a:spcBef>
              </a:pPr>
              <a:r>
                <a:rPr lang="en-US" sz="2800" b="1" dirty="0">
                  <a:solidFill>
                    <a:schemeClr val="bg1">
                      <a:lumMod val="95000"/>
                    </a:schemeClr>
                  </a:solidFill>
                </a:rPr>
                <a:t>…</a:t>
              </a:r>
            </a:p>
          </p:txBody>
        </p:sp>
        <p:sp>
          <p:nvSpPr>
            <p:cNvPr id="6" name="Rectangle 5">
              <a:extLst>
                <a:ext uri="{FF2B5EF4-FFF2-40B4-BE49-F238E27FC236}">
                  <a16:creationId xmlns:a16="http://schemas.microsoft.com/office/drawing/2014/main" id="{EACE5A80-9A6A-28A6-7D08-3E294916054F}"/>
                </a:ext>
              </a:extLst>
            </p:cNvPr>
            <p:cNvSpPr/>
            <p:nvPr/>
          </p:nvSpPr>
          <p:spPr bwMode="gray">
            <a:xfrm>
              <a:off x="8361826" y="3173976"/>
              <a:ext cx="2513600" cy="340683"/>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a:spcBef>
                  <a:spcPts val="600"/>
                </a:spcBef>
              </a:pPr>
              <a:r>
                <a:rPr lang="en-US" b="0" i="0" u="none" baseline="0" dirty="0">
                  <a:solidFill>
                    <a:srgbClr val="FFFFFF"/>
                  </a:solidFill>
                </a:rPr>
                <a:t>I/O with App</a:t>
              </a:r>
            </a:p>
          </p:txBody>
        </p:sp>
        <p:cxnSp>
          <p:nvCxnSpPr>
            <p:cNvPr id="8" name="Elbow Connector 7">
              <a:extLst>
                <a:ext uri="{FF2B5EF4-FFF2-40B4-BE49-F238E27FC236}">
                  <a16:creationId xmlns:a16="http://schemas.microsoft.com/office/drawing/2014/main" id="{D76468BE-ADF7-A274-08C5-B1D83931A387}"/>
                </a:ext>
              </a:extLst>
            </p:cNvPr>
            <p:cNvCxnSpPr>
              <a:stCxn id="101" idx="2"/>
              <a:endCxn id="6" idx="0"/>
            </p:cNvCxnSpPr>
            <p:nvPr/>
          </p:nvCxnSpPr>
          <p:spPr bwMode="gray">
            <a:xfrm rot="16200000" flipH="1">
              <a:off x="8911994" y="2467343"/>
              <a:ext cx="440935" cy="972330"/>
            </a:xfrm>
            <a:prstGeom prst="bentConnector3">
              <a:avLst/>
            </a:prstGeom>
            <a:ln w="19050" cap="rnd">
              <a:solidFill>
                <a:schemeClr val="bg1"/>
              </a:solidFill>
              <a:roun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CA04A0F3-C6CE-3EA7-6907-A9C1EB74683C}"/>
                </a:ext>
              </a:extLst>
            </p:cNvPr>
            <p:cNvCxnSpPr>
              <a:cxnSpLocks/>
              <a:stCxn id="102" idx="2"/>
              <a:endCxn id="6" idx="0"/>
            </p:cNvCxnSpPr>
            <p:nvPr/>
          </p:nvCxnSpPr>
          <p:spPr bwMode="gray">
            <a:xfrm rot="5400000">
              <a:off x="9550486" y="2801181"/>
              <a:ext cx="440936" cy="304655"/>
            </a:xfrm>
            <a:prstGeom prst="bentConnector3">
              <a:avLst/>
            </a:prstGeom>
            <a:ln w="19050" cap="rnd">
              <a:solidFill>
                <a:schemeClr val="bg1"/>
              </a:solidFill>
              <a:roun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60A133-DBE2-BE00-C749-80D16723CD76}"/>
                </a:ext>
              </a:extLst>
            </p:cNvPr>
            <p:cNvCxnSpPr>
              <a:cxnSpLocks/>
              <a:stCxn id="6" idx="2"/>
            </p:cNvCxnSpPr>
            <p:nvPr/>
          </p:nvCxnSpPr>
          <p:spPr bwMode="gray">
            <a:xfrm>
              <a:off x="9618626" y="3514659"/>
              <a:ext cx="0" cy="287782"/>
            </a:xfrm>
            <a:prstGeom prst="straightConnector1">
              <a:avLst/>
            </a:prstGeom>
            <a:ln w="19050" cap="rnd">
              <a:solidFill>
                <a:schemeClr val="bg1"/>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431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DBD2-D5F4-67BB-0862-5184DC7187C5}"/>
              </a:ext>
            </a:extLst>
          </p:cNvPr>
          <p:cNvSpPr>
            <a:spLocks noGrp="1"/>
          </p:cNvSpPr>
          <p:nvPr>
            <p:ph type="title"/>
          </p:nvPr>
        </p:nvSpPr>
        <p:spPr/>
        <p:txBody>
          <a:bodyPr/>
          <a:lstStyle/>
          <a:p>
            <a:r>
              <a:rPr lang="en-US" dirty="0"/>
              <a:t>Using SML to Run Soar</a:t>
            </a:r>
          </a:p>
        </p:txBody>
      </p:sp>
      <p:sp>
        <p:nvSpPr>
          <p:cNvPr id="3" name="Content Placeholder 2">
            <a:extLst>
              <a:ext uri="{FF2B5EF4-FFF2-40B4-BE49-F238E27FC236}">
                <a16:creationId xmlns:a16="http://schemas.microsoft.com/office/drawing/2014/main" id="{DE8EDF69-BDB8-CD89-783E-ED7F4275077B}"/>
              </a:ext>
            </a:extLst>
          </p:cNvPr>
          <p:cNvSpPr>
            <a:spLocks noGrp="1"/>
          </p:cNvSpPr>
          <p:nvPr>
            <p:ph idx="1"/>
          </p:nvPr>
        </p:nvSpPr>
        <p:spPr>
          <a:xfrm>
            <a:off x="1524000" y="1557210"/>
            <a:ext cx="9144000" cy="2054669"/>
          </a:xfrm>
        </p:spPr>
        <p:txBody>
          <a:bodyPr>
            <a:normAutofit lnSpcReduction="10000"/>
          </a:bodyPr>
          <a:lstStyle/>
          <a:p>
            <a:r>
              <a:rPr lang="en-US" sz="2400" dirty="0"/>
              <a:t>You can create and run a Soar agent in just a few lines of code!</a:t>
            </a:r>
          </a:p>
          <a:p>
            <a:pPr marL="457200" indent="-457200">
              <a:buFont typeface="+mj-lt"/>
              <a:buAutoNum type="arabicPeriod"/>
            </a:pPr>
            <a:r>
              <a:rPr lang="en-US" sz="2400" dirty="0"/>
              <a:t>Create a kernel instance</a:t>
            </a:r>
          </a:p>
          <a:p>
            <a:pPr marL="457200" indent="-457200">
              <a:buFont typeface="+mj-lt"/>
              <a:buAutoNum type="arabicPeriod"/>
            </a:pPr>
            <a:r>
              <a:rPr lang="en-US" sz="2400" dirty="0"/>
              <a:t>Create one or more agents in that kernel</a:t>
            </a:r>
          </a:p>
          <a:p>
            <a:pPr marL="457200" indent="-457200">
              <a:buFont typeface="+mj-lt"/>
              <a:buAutoNum type="arabicPeriod"/>
            </a:pPr>
            <a:r>
              <a:rPr lang="en-US" sz="2400" dirty="0"/>
              <a:t>Load rules for your agent(s)</a:t>
            </a:r>
          </a:p>
          <a:p>
            <a:pPr marL="457200" indent="-457200">
              <a:buFont typeface="+mj-lt"/>
              <a:buAutoNum type="arabicPeriod"/>
            </a:pPr>
            <a:r>
              <a:rPr lang="en-US" sz="2400" dirty="0"/>
              <a:t>Run the agent(s)!</a:t>
            </a:r>
          </a:p>
        </p:txBody>
      </p:sp>
      <p:pic>
        <p:nvPicPr>
          <p:cNvPr id="4" name="Picture 3">
            <a:extLst>
              <a:ext uri="{FF2B5EF4-FFF2-40B4-BE49-F238E27FC236}">
                <a16:creationId xmlns:a16="http://schemas.microsoft.com/office/drawing/2014/main" id="{ED1265C4-5ABA-6A3E-92D3-D5D830C7683D}"/>
              </a:ext>
            </a:extLst>
          </p:cNvPr>
          <p:cNvPicPr>
            <a:picLocks noChangeAspect="1"/>
          </p:cNvPicPr>
          <p:nvPr/>
        </p:nvPicPr>
        <p:blipFill>
          <a:blip r:embed="rId2"/>
          <a:stretch>
            <a:fillRect/>
          </a:stretch>
        </p:blipFill>
        <p:spPr>
          <a:xfrm>
            <a:off x="1025459" y="3800840"/>
            <a:ext cx="6339115" cy="1679765"/>
          </a:xfrm>
          <a:prstGeom prst="rect">
            <a:avLst/>
          </a:prstGeom>
        </p:spPr>
      </p:pic>
      <p:sp>
        <p:nvSpPr>
          <p:cNvPr id="5" name="Rectangle 4">
            <a:extLst>
              <a:ext uri="{FF2B5EF4-FFF2-40B4-BE49-F238E27FC236}">
                <a16:creationId xmlns:a16="http://schemas.microsoft.com/office/drawing/2014/main" id="{16197153-E936-76DA-A073-6600DB0E9669}"/>
              </a:ext>
            </a:extLst>
          </p:cNvPr>
          <p:cNvSpPr/>
          <p:nvPr/>
        </p:nvSpPr>
        <p:spPr bwMode="gray">
          <a:xfrm>
            <a:off x="7708392" y="4041648"/>
            <a:ext cx="4048128" cy="1001692"/>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SML function names (like </a:t>
            </a:r>
            <a:r>
              <a:rPr lang="en-US" b="1" i="1" dirty="0" err="1">
                <a:solidFill>
                  <a:schemeClr val="accent6"/>
                </a:solidFill>
                <a:latin typeface="+mj-lt"/>
                <a:ea typeface="Menlo" panose="020B0609030804020204" pitchFamily="49" charset="0"/>
                <a:cs typeface="Menlo" panose="020B0609030804020204" pitchFamily="49" charset="0"/>
              </a:rPr>
              <a:t>RunSelfForever</a:t>
            </a:r>
            <a:r>
              <a:rPr lang="en-US" b="1" i="1" dirty="0">
                <a:solidFill>
                  <a:schemeClr val="accent6"/>
                </a:solidFill>
                <a:latin typeface="+mj-lt"/>
                <a:ea typeface="Menlo" panose="020B0609030804020204" pitchFamily="49" charset="0"/>
                <a:cs typeface="Menlo" panose="020B0609030804020204" pitchFamily="49" charset="0"/>
              </a:rPr>
              <a:t>()</a:t>
            </a:r>
            <a:r>
              <a:rPr lang="en-US" b="1" dirty="0">
                <a:solidFill>
                  <a:schemeClr val="accent6"/>
                </a:solidFill>
                <a:latin typeface="+mj-lt"/>
                <a:ea typeface="Menlo" panose="020B0609030804020204" pitchFamily="49" charset="0"/>
                <a:cs typeface="Menlo" panose="020B0609030804020204" pitchFamily="49" charset="0"/>
              </a:rPr>
              <a:t>) are the same across all programming languages!</a:t>
            </a:r>
            <a:endParaRPr lang="en-US" b="1" i="1" dirty="0">
              <a:solidFill>
                <a:schemeClr val="accent6"/>
              </a:solidFill>
              <a:latin typeface="+mj-lt"/>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56673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092-BEE4-614F-BDC2-8F6AC5E05AE4}"/>
              </a:ext>
            </a:extLst>
          </p:cNvPr>
          <p:cNvSpPr>
            <a:spLocks noGrp="1"/>
          </p:cNvSpPr>
          <p:nvPr>
            <p:ph type="title"/>
          </p:nvPr>
        </p:nvSpPr>
        <p:spPr/>
        <p:txBody>
          <a:bodyPr/>
          <a:lstStyle/>
          <a:p>
            <a:r>
              <a:rPr lang="en-US" dirty="0"/>
              <a:t>Closing Kernel Resources</a:t>
            </a:r>
          </a:p>
        </p:txBody>
      </p:sp>
      <p:sp>
        <p:nvSpPr>
          <p:cNvPr id="3" name="Content Placeholder 2">
            <a:extLst>
              <a:ext uri="{FF2B5EF4-FFF2-40B4-BE49-F238E27FC236}">
                <a16:creationId xmlns:a16="http://schemas.microsoft.com/office/drawing/2014/main" id="{96F63EDA-08A3-4F10-DDF0-AC07159B02B0}"/>
              </a:ext>
            </a:extLst>
          </p:cNvPr>
          <p:cNvSpPr>
            <a:spLocks noGrp="1"/>
          </p:cNvSpPr>
          <p:nvPr>
            <p:ph idx="1"/>
          </p:nvPr>
        </p:nvSpPr>
        <p:spPr/>
        <p:txBody>
          <a:bodyPr>
            <a:normAutofit/>
          </a:bodyPr>
          <a:lstStyle/>
          <a:p>
            <a:r>
              <a:rPr lang="en-US" sz="2400" dirty="0"/>
              <a:t>Your code should always close a kernel when you are done with it!</a:t>
            </a:r>
          </a:p>
          <a:p>
            <a:pPr marL="285750" indent="-285750">
              <a:buFont typeface="Arial" panose="020B0604020202020204" pitchFamily="34" charset="0"/>
              <a:buChar char="•"/>
            </a:pPr>
            <a:r>
              <a:rPr lang="en-US" sz="2400" dirty="0"/>
              <a:t>This frees up resources from it and any agents it maintains</a:t>
            </a:r>
          </a:p>
          <a:p>
            <a:pPr marL="285750" indent="-285750">
              <a:buFont typeface="Arial" panose="020B0604020202020204" pitchFamily="34" charset="0"/>
              <a:buChar char="•"/>
            </a:pPr>
            <a:endParaRPr lang="en-US" sz="2400" dirty="0"/>
          </a:p>
          <a:p>
            <a:endParaRPr lang="en-US" sz="2400" dirty="0"/>
          </a:p>
          <a:p>
            <a:endParaRPr lang="en-US" sz="2400" dirty="0"/>
          </a:p>
          <a:p>
            <a:r>
              <a:rPr lang="en-US" sz="2400" dirty="0"/>
              <a:t>You can also free up resources from an agent but keep the kernel:</a:t>
            </a:r>
          </a:p>
        </p:txBody>
      </p:sp>
      <p:pic>
        <p:nvPicPr>
          <p:cNvPr id="5" name="Picture 4">
            <a:extLst>
              <a:ext uri="{FF2B5EF4-FFF2-40B4-BE49-F238E27FC236}">
                <a16:creationId xmlns:a16="http://schemas.microsoft.com/office/drawing/2014/main" id="{4AD0CBAF-2B70-83FF-9923-0B07E4EB53DA}"/>
              </a:ext>
            </a:extLst>
          </p:cNvPr>
          <p:cNvPicPr>
            <a:picLocks noChangeAspect="1"/>
          </p:cNvPicPr>
          <p:nvPr/>
        </p:nvPicPr>
        <p:blipFill rotWithShape="1">
          <a:blip r:embed="rId2"/>
          <a:srcRect t="11731" r="8970"/>
          <a:stretch/>
        </p:blipFill>
        <p:spPr>
          <a:xfrm>
            <a:off x="4503016" y="2568738"/>
            <a:ext cx="3185967" cy="603381"/>
          </a:xfrm>
          <a:prstGeom prst="rect">
            <a:avLst/>
          </a:prstGeom>
        </p:spPr>
      </p:pic>
      <p:pic>
        <p:nvPicPr>
          <p:cNvPr id="7" name="Picture 6">
            <a:extLst>
              <a:ext uri="{FF2B5EF4-FFF2-40B4-BE49-F238E27FC236}">
                <a16:creationId xmlns:a16="http://schemas.microsoft.com/office/drawing/2014/main" id="{8167B484-4BAC-3D7D-344C-35F40B681C7B}"/>
              </a:ext>
            </a:extLst>
          </p:cNvPr>
          <p:cNvPicPr>
            <a:picLocks noChangeAspect="1"/>
          </p:cNvPicPr>
          <p:nvPr/>
        </p:nvPicPr>
        <p:blipFill rotWithShape="1">
          <a:blip r:embed="rId3"/>
          <a:srcRect l="1" t="12604" r="1546"/>
          <a:stretch/>
        </p:blipFill>
        <p:spPr>
          <a:xfrm>
            <a:off x="3699749" y="4362427"/>
            <a:ext cx="4718388" cy="683574"/>
          </a:xfrm>
          <a:prstGeom prst="rect">
            <a:avLst/>
          </a:prstGeom>
        </p:spPr>
      </p:pic>
    </p:spTree>
    <p:extLst>
      <p:ext uri="{BB962C8B-B14F-4D97-AF65-F5344CB8AC3E}">
        <p14:creationId xmlns:p14="http://schemas.microsoft.com/office/powerpoint/2010/main" val="1360149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D818-D5F8-01C1-8CF6-804AEBEDBC09}"/>
              </a:ext>
            </a:extLst>
          </p:cNvPr>
          <p:cNvSpPr>
            <a:spLocks noGrp="1"/>
          </p:cNvSpPr>
          <p:nvPr>
            <p:ph type="title"/>
          </p:nvPr>
        </p:nvSpPr>
        <p:spPr/>
        <p:txBody>
          <a:bodyPr/>
          <a:lstStyle/>
          <a:p>
            <a:r>
              <a:rPr lang="en-US" dirty="0"/>
              <a:t>Python Import of SML</a:t>
            </a:r>
          </a:p>
        </p:txBody>
      </p:sp>
      <p:sp>
        <p:nvSpPr>
          <p:cNvPr id="3" name="Content Placeholder 2">
            <a:extLst>
              <a:ext uri="{FF2B5EF4-FFF2-40B4-BE49-F238E27FC236}">
                <a16:creationId xmlns:a16="http://schemas.microsoft.com/office/drawing/2014/main" id="{F8D13622-2ADD-2B76-3060-6CD42654DB4E}"/>
              </a:ext>
            </a:extLst>
          </p:cNvPr>
          <p:cNvSpPr>
            <a:spLocks noGrp="1"/>
          </p:cNvSpPr>
          <p:nvPr>
            <p:ph idx="1"/>
          </p:nvPr>
        </p:nvSpPr>
        <p:spPr/>
        <p:txBody>
          <a:bodyPr>
            <a:normAutofit lnSpcReduction="10000"/>
          </a:bodyPr>
          <a:lstStyle/>
          <a:p>
            <a:r>
              <a:rPr lang="en-US" dirty="0"/>
              <a:t>There are two ways to use Soar for Python:</a:t>
            </a:r>
          </a:p>
          <a:p>
            <a:pPr marL="342900" indent="-342900">
              <a:buAutoNum type="arabicPeriod"/>
            </a:pPr>
            <a:r>
              <a:rPr lang="en-US" dirty="0"/>
              <a:t>Download the </a:t>
            </a:r>
            <a:r>
              <a:rPr lang="en-US" dirty="0">
                <a:hlinkClick r:id="rId2"/>
              </a:rPr>
              <a:t>latest Soar release</a:t>
            </a:r>
            <a:endParaRPr lang="en-US" dirty="0"/>
          </a:p>
          <a:p>
            <a:pPr marL="571500" lvl="1" indent="-342900"/>
            <a:r>
              <a:rPr lang="en-US" dirty="0"/>
              <a:t>Must manually set up env variables on your machine (see Lesson 00).</a:t>
            </a:r>
          </a:p>
          <a:p>
            <a:pPr marL="571500" lvl="1" indent="-342900"/>
            <a:r>
              <a:rPr lang="en-US" dirty="0"/>
              <a:t>In Python: use </a:t>
            </a:r>
            <a:r>
              <a:rPr lang="en-US" b="1" dirty="0">
                <a:solidFill>
                  <a:schemeClr val="tx1">
                    <a:lumMod val="50000"/>
                  </a:schemeClr>
                </a:solidFill>
                <a:effectLst/>
                <a:latin typeface="Consolas" panose="020B0609020204030204" pitchFamily="49" charset="0"/>
              </a:rPr>
              <a:t>import </a:t>
            </a:r>
            <a:r>
              <a:rPr lang="en-US" b="1" dirty="0" err="1">
                <a:solidFill>
                  <a:schemeClr val="tx1">
                    <a:lumMod val="50000"/>
                  </a:schemeClr>
                </a:solidFill>
                <a:effectLst/>
                <a:latin typeface="Consolas" panose="020B0609020204030204" pitchFamily="49" charset="0"/>
              </a:rPr>
              <a:t>Python_sml_ClientInterface</a:t>
            </a:r>
            <a:r>
              <a:rPr lang="en-US" b="1" dirty="0"/>
              <a:t> </a:t>
            </a:r>
          </a:p>
          <a:p>
            <a:pPr marL="342900" indent="-342900">
              <a:buAutoNum type="arabicPeriod"/>
            </a:pPr>
            <a:r>
              <a:rPr lang="en-US" dirty="0"/>
              <a:t>Use </a:t>
            </a:r>
            <a:r>
              <a:rPr lang="en-US" dirty="0">
                <a:latin typeface="Consolas" panose="020B0609020204030204" pitchFamily="49" charset="0"/>
                <a:ea typeface="Menlo" panose="020B0609030804020204" pitchFamily="49" charset="0"/>
                <a:cs typeface="Menlo" panose="020B0609030804020204" pitchFamily="49" charset="0"/>
                <a:hlinkClick r:id="rId3"/>
              </a:rPr>
              <a:t>pip install soar-</a:t>
            </a:r>
            <a:r>
              <a:rPr lang="en-US" dirty="0" err="1">
                <a:latin typeface="Consolas" panose="020B0609020204030204" pitchFamily="49" charset="0"/>
                <a:ea typeface="Menlo" panose="020B0609030804020204" pitchFamily="49" charset="0"/>
                <a:cs typeface="Menlo" panose="020B0609030804020204" pitchFamily="49" charset="0"/>
                <a:hlinkClick r:id="rId3"/>
              </a:rPr>
              <a:t>sml</a:t>
            </a:r>
            <a:r>
              <a:rPr lang="en-US" dirty="0">
                <a:hlinkClick r:id="rId3"/>
              </a:rPr>
              <a:t> </a:t>
            </a:r>
            <a:endParaRPr lang="en-US" dirty="0"/>
          </a:p>
          <a:p>
            <a:pPr marL="571500" lvl="1" indent="-342900"/>
            <a:r>
              <a:rPr lang="en-US" dirty="0"/>
              <a:t>Automatically sets up Soar environment for your system.</a:t>
            </a:r>
          </a:p>
          <a:p>
            <a:pPr marL="571500" lvl="1" indent="-342900"/>
            <a:r>
              <a:rPr lang="en-US" dirty="0"/>
              <a:t>In Python: use </a:t>
            </a:r>
            <a:r>
              <a:rPr lang="en-US" b="1" dirty="0">
                <a:solidFill>
                  <a:schemeClr val="tx1">
                    <a:lumMod val="50000"/>
                  </a:schemeClr>
                </a:solidFill>
                <a:effectLst/>
                <a:latin typeface="Consolas" panose="020B0609020204030204" pitchFamily="49" charset="0"/>
              </a:rPr>
              <a:t>import </a:t>
            </a:r>
            <a:r>
              <a:rPr lang="en-US" b="1" dirty="0" err="1">
                <a:solidFill>
                  <a:schemeClr val="tx1">
                    <a:lumMod val="50000"/>
                  </a:schemeClr>
                </a:solidFill>
                <a:effectLst/>
                <a:latin typeface="Consolas" panose="020B0609020204030204" pitchFamily="49" charset="0"/>
              </a:rPr>
              <a:t>soar_sml</a:t>
            </a:r>
            <a:endParaRPr lang="en-US" b="1" dirty="0">
              <a:solidFill>
                <a:schemeClr val="tx1">
                  <a:lumMod val="50000"/>
                </a:schemeClr>
              </a:solidFill>
              <a:effectLst/>
              <a:latin typeface="Consolas" panose="020B0609020204030204" pitchFamily="49" charset="0"/>
            </a:endParaRPr>
          </a:p>
          <a:p>
            <a:pPr marL="571500" lvl="1" indent="-342900">
              <a:buAutoNum type="arabicPeriod"/>
            </a:pPr>
            <a:endParaRPr lang="en-US" dirty="0">
              <a:solidFill>
                <a:schemeClr val="tx1">
                  <a:lumMod val="50000"/>
                </a:schemeClr>
              </a:solidFill>
            </a:endParaRPr>
          </a:p>
          <a:p>
            <a:r>
              <a:rPr lang="en-US" dirty="0"/>
              <a:t>This course uses the 1</a:t>
            </a:r>
            <a:r>
              <a:rPr lang="en-US" baseline="30000" dirty="0"/>
              <a:t>st</a:t>
            </a:r>
            <a:r>
              <a:rPr lang="en-US" dirty="0"/>
              <a:t> option, because we can distribute the installation with this tutorial.</a:t>
            </a:r>
          </a:p>
          <a:p>
            <a:pPr marL="285750" indent="-285750">
              <a:buFont typeface="Arial" panose="020B0604020202020204" pitchFamily="34" charset="0"/>
              <a:buChar char="•"/>
            </a:pPr>
            <a:r>
              <a:rPr lang="en-US" dirty="0"/>
              <a:t>It will also better equip you to use Soar in non-Python environments.</a:t>
            </a:r>
          </a:p>
          <a:p>
            <a:pPr marL="285750" indent="-285750">
              <a:buFont typeface="Arial" panose="020B0604020202020204" pitchFamily="34" charset="0"/>
              <a:buChar char="•"/>
            </a:pPr>
            <a:r>
              <a:rPr lang="en-US" dirty="0"/>
              <a:t>But if starting from scratch and you only need Python, the 2</a:t>
            </a:r>
            <a:r>
              <a:rPr lang="en-US" baseline="30000" dirty="0"/>
              <a:t>nd</a:t>
            </a:r>
            <a:r>
              <a:rPr lang="en-US" dirty="0"/>
              <a:t> option is much simpler.</a:t>
            </a:r>
          </a:p>
          <a:p>
            <a:r>
              <a:rPr lang="en-US" dirty="0"/>
              <a:t>(Importing the </a:t>
            </a:r>
            <a:r>
              <a:rPr lang="en-US" dirty="0">
                <a:latin typeface="Consolas" panose="020B0609020204030204" pitchFamily="49" charset="0"/>
              </a:rPr>
              <a:t>run_soar.py</a:t>
            </a:r>
            <a:r>
              <a:rPr lang="en-US" dirty="0"/>
              <a:t> file included in this tutorial sets up env vars for you.)</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827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EF32-EEDB-45B5-CFC3-3D0D49136290}"/>
              </a:ext>
            </a:extLst>
          </p:cNvPr>
          <p:cNvSpPr>
            <a:spLocks noGrp="1"/>
          </p:cNvSpPr>
          <p:nvPr>
            <p:ph type="title"/>
          </p:nvPr>
        </p:nvSpPr>
        <p:spPr>
          <a:xfrm>
            <a:off x="1752600" y="3212854"/>
            <a:ext cx="8686800" cy="761747"/>
          </a:xfrm>
        </p:spPr>
        <p:txBody>
          <a:bodyPr/>
          <a:lstStyle/>
          <a:p>
            <a:r>
              <a:rPr lang="en-US" dirty="0"/>
              <a:t>App 1</a:t>
            </a:r>
          </a:p>
        </p:txBody>
      </p:sp>
      <p:sp>
        <p:nvSpPr>
          <p:cNvPr id="3" name="Text Placeholder 2">
            <a:extLst>
              <a:ext uri="{FF2B5EF4-FFF2-40B4-BE49-F238E27FC236}">
                <a16:creationId xmlns:a16="http://schemas.microsoft.com/office/drawing/2014/main" id="{FE602B3F-ADF0-18E8-C7D7-BF56935BC136}"/>
              </a:ext>
            </a:extLst>
          </p:cNvPr>
          <p:cNvSpPr>
            <a:spLocks noGrp="1"/>
          </p:cNvSpPr>
          <p:nvPr>
            <p:ph type="body" idx="1"/>
          </p:nvPr>
        </p:nvSpPr>
        <p:spPr/>
        <p:txBody>
          <a:bodyPr/>
          <a:lstStyle/>
          <a:p>
            <a:r>
              <a:rPr lang="en-US" dirty="0"/>
              <a:t>SML Basics</a:t>
            </a:r>
          </a:p>
        </p:txBody>
      </p:sp>
    </p:spTree>
    <p:extLst>
      <p:ext uri="{BB962C8B-B14F-4D97-AF65-F5344CB8AC3E}">
        <p14:creationId xmlns:p14="http://schemas.microsoft.com/office/powerpoint/2010/main" val="150714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68E9-220E-8E3D-AE83-636CC8D66F4A}"/>
              </a:ext>
            </a:extLst>
          </p:cNvPr>
          <p:cNvSpPr>
            <a:spLocks noGrp="1"/>
          </p:cNvSpPr>
          <p:nvPr>
            <p:ph type="title"/>
          </p:nvPr>
        </p:nvSpPr>
        <p:spPr/>
        <p:txBody>
          <a:bodyPr/>
          <a:lstStyle/>
          <a:p>
            <a:r>
              <a:rPr lang="en-US" dirty="0"/>
              <a:t>App 1 Goals</a:t>
            </a:r>
          </a:p>
        </p:txBody>
      </p:sp>
      <p:sp>
        <p:nvSpPr>
          <p:cNvPr id="3" name="Content Placeholder 2">
            <a:extLst>
              <a:ext uri="{FF2B5EF4-FFF2-40B4-BE49-F238E27FC236}">
                <a16:creationId xmlns:a16="http://schemas.microsoft.com/office/drawing/2014/main" id="{24E358E3-37B9-E3E7-D5A9-129711584982}"/>
              </a:ext>
            </a:extLst>
          </p:cNvPr>
          <p:cNvSpPr>
            <a:spLocks noGrp="1"/>
          </p:cNvSpPr>
          <p:nvPr>
            <p:ph idx="1"/>
          </p:nvPr>
        </p:nvSpPr>
        <p:spPr/>
        <p:txBody>
          <a:bodyPr>
            <a:normAutofit fontScale="92500" lnSpcReduction="20000"/>
          </a:bodyPr>
          <a:lstStyle/>
          <a:p>
            <a:r>
              <a:rPr lang="en-US" sz="2400" dirty="0"/>
              <a:t>Our first app will be a single Python script that:</a:t>
            </a:r>
            <a:br>
              <a:rPr lang="en-US" sz="2400" dirty="0"/>
            </a:br>
            <a:endParaRPr lang="en-US" sz="2400" dirty="0"/>
          </a:p>
          <a:p>
            <a:pPr marL="342900" indent="-342900">
              <a:buFont typeface="+mj-lt"/>
              <a:buAutoNum type="arabicPeriod"/>
            </a:pPr>
            <a:r>
              <a:rPr lang="en-US" sz="2400" dirty="0"/>
              <a:t>Creates a Soar agent in a Soar kernel</a:t>
            </a:r>
          </a:p>
          <a:p>
            <a:pPr marL="342900" indent="-342900">
              <a:buFont typeface="+mj-lt"/>
              <a:buAutoNum type="arabicPeriod"/>
            </a:pPr>
            <a:r>
              <a:rPr lang="en-US" sz="2400" dirty="0"/>
              <a:t>Loads that agent with our agent rules</a:t>
            </a:r>
          </a:p>
          <a:p>
            <a:pPr marL="342900" indent="-342900">
              <a:buFont typeface="+mj-lt"/>
              <a:buAutoNum type="arabicPeriod"/>
            </a:pPr>
            <a:r>
              <a:rPr lang="en-US" sz="2400" dirty="0"/>
              <a:t>Give the agent some input</a:t>
            </a:r>
          </a:p>
          <a:p>
            <a:pPr marL="571500" lvl="1" indent="-342900"/>
            <a:r>
              <a:rPr lang="en-US" sz="2400" dirty="0"/>
              <a:t>For now, we’ll just create a </a:t>
            </a:r>
            <a:r>
              <a:rPr lang="en-US" sz="2400" i="1" dirty="0"/>
              <a:t>single</a:t>
            </a:r>
            <a:r>
              <a:rPr lang="en-US" sz="2400" dirty="0"/>
              <a:t> candidate-supplier as input.</a:t>
            </a:r>
          </a:p>
          <a:p>
            <a:pPr marL="342900" indent="-342900">
              <a:buFont typeface="+mj-lt"/>
              <a:buAutoNum type="arabicPeriod"/>
            </a:pPr>
            <a:r>
              <a:rPr lang="en-US" sz="2400" dirty="0"/>
              <a:t>Runs the agent</a:t>
            </a:r>
          </a:p>
          <a:p>
            <a:pPr marL="571500" lvl="1" indent="-342900"/>
            <a:r>
              <a:rPr lang="en-US" sz="2400" dirty="0"/>
              <a:t>The agent will output a list of recommended suppliers.</a:t>
            </a:r>
          </a:p>
          <a:p>
            <a:pPr marL="342900" indent="-342900">
              <a:buFont typeface="+mj-lt"/>
              <a:buAutoNum type="arabicPeriod"/>
            </a:pPr>
            <a:r>
              <a:rPr lang="en-US" sz="2400" dirty="0"/>
              <a:t>Reads the agent’s output</a:t>
            </a:r>
          </a:p>
          <a:p>
            <a:pPr marL="571500" lvl="1" indent="-342900"/>
            <a:r>
              <a:rPr lang="en-US" sz="2400" dirty="0"/>
              <a:t>For now, we’ll just read the </a:t>
            </a:r>
            <a:r>
              <a:rPr lang="en-US" sz="2400" i="1" dirty="0"/>
              <a:t>count</a:t>
            </a:r>
            <a:r>
              <a:rPr lang="en-US" sz="2400" dirty="0"/>
              <a:t> of list items,</a:t>
            </a:r>
            <a:br>
              <a:rPr lang="en-US" sz="2400" dirty="0"/>
            </a:br>
            <a:r>
              <a:rPr lang="en-US" sz="2400" dirty="0"/>
              <a:t> and the </a:t>
            </a:r>
            <a:r>
              <a:rPr lang="en-US" sz="2400" i="1" dirty="0"/>
              <a:t>first supplier </a:t>
            </a:r>
            <a:r>
              <a:rPr lang="en-US" sz="2400" dirty="0"/>
              <a:t>in the list.</a:t>
            </a:r>
          </a:p>
          <a:p>
            <a:pPr marL="342900" indent="-342900">
              <a:buFont typeface="+mj-lt"/>
              <a:buAutoNum type="arabicPeriod"/>
            </a:pPr>
            <a:r>
              <a:rPr lang="en-US" sz="2400" dirty="0"/>
              <a:t>Shuts down Soar</a:t>
            </a:r>
          </a:p>
        </p:txBody>
      </p:sp>
    </p:spTree>
    <p:extLst>
      <p:ext uri="{BB962C8B-B14F-4D97-AF65-F5344CB8AC3E}">
        <p14:creationId xmlns:p14="http://schemas.microsoft.com/office/powerpoint/2010/main" val="32351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63A6-15AE-DCBE-06CA-668C66ED0BB6}"/>
              </a:ext>
            </a:extLst>
          </p:cNvPr>
          <p:cNvSpPr>
            <a:spLocks noGrp="1"/>
          </p:cNvSpPr>
          <p:nvPr>
            <p:ph type="title"/>
          </p:nvPr>
        </p:nvSpPr>
        <p:spPr/>
        <p:txBody>
          <a:bodyPr/>
          <a:lstStyle/>
          <a:p>
            <a:r>
              <a:rPr lang="en-US" dirty="0"/>
              <a:t>Let’s Write Some Code – Import SML!</a:t>
            </a:r>
          </a:p>
        </p:txBody>
      </p:sp>
      <p:sp>
        <p:nvSpPr>
          <p:cNvPr id="3" name="Content Placeholder 2">
            <a:extLst>
              <a:ext uri="{FF2B5EF4-FFF2-40B4-BE49-F238E27FC236}">
                <a16:creationId xmlns:a16="http://schemas.microsoft.com/office/drawing/2014/main" id="{B9D82688-5F1B-03F9-BCE1-894A3E9015F0}"/>
              </a:ext>
            </a:extLst>
          </p:cNvPr>
          <p:cNvSpPr>
            <a:spLocks noGrp="1"/>
          </p:cNvSpPr>
          <p:nvPr>
            <p:ph idx="1"/>
          </p:nvPr>
        </p:nvSpPr>
        <p:spPr/>
        <p:txBody>
          <a:bodyPr>
            <a:normAutofit/>
          </a:bodyPr>
          <a:lstStyle/>
          <a:p>
            <a:r>
              <a:rPr lang="en-US" dirty="0"/>
              <a:t>First we need to import our Python SML library.</a:t>
            </a:r>
          </a:p>
          <a:p>
            <a:endParaRPr lang="en-US" dirty="0"/>
          </a:p>
          <a:p>
            <a:pPr marL="342900" indent="-342900">
              <a:buFont typeface="+mj-lt"/>
              <a:buAutoNum type="arabicPeriod"/>
            </a:pPr>
            <a:r>
              <a:rPr lang="en-US" dirty="0"/>
              <a:t>Open your </a:t>
            </a:r>
            <a:r>
              <a:rPr lang="en-US" dirty="0">
                <a:latin typeface="Consolas" panose="020B0609020204030204" pitchFamily="49" charset="0"/>
                <a:ea typeface="Menlo" panose="020B0609030804020204" pitchFamily="49" charset="0"/>
                <a:cs typeface="Menlo" panose="020B0609030804020204" pitchFamily="49" charset="0"/>
              </a:rPr>
              <a:t>app1/</a:t>
            </a:r>
            <a:r>
              <a:rPr lang="en-US" dirty="0" err="1">
                <a:latin typeface="Consolas" panose="020B0609020204030204" pitchFamily="49" charset="0"/>
                <a:ea typeface="Menlo" panose="020B0609030804020204" pitchFamily="49" charset="0"/>
                <a:cs typeface="Menlo" panose="020B0609030804020204" pitchFamily="49" charset="0"/>
              </a:rPr>
              <a:t>code_starter.py</a:t>
            </a:r>
            <a:r>
              <a:rPr lang="en-US" dirty="0"/>
              <a:t> file</a:t>
            </a:r>
          </a:p>
          <a:p>
            <a:pPr marL="571500" lvl="1" indent="-342900"/>
            <a:r>
              <a:rPr lang="en-US" dirty="0"/>
              <a:t>Notice the provided imports set up your environment variables for you</a:t>
            </a:r>
          </a:p>
          <a:p>
            <a:pPr marL="342900" indent="-342900">
              <a:buFont typeface="+mj-lt"/>
              <a:buAutoNum type="arabicPeriod"/>
            </a:pPr>
            <a:r>
              <a:rPr lang="en-US" dirty="0"/>
              <a:t>Find the comment labeled “STEP 1” and follow the instructions there.</a:t>
            </a:r>
          </a:p>
          <a:p>
            <a:pPr marL="571500" lvl="1" indent="-342900"/>
            <a:r>
              <a:rPr lang="en-US" dirty="0"/>
              <a:t>Import the Python SML library with the following line of code:</a:t>
            </a:r>
          </a:p>
          <a:p>
            <a:pPr marL="571500" lvl="1" indent="-342900"/>
            <a:endParaRPr lang="en-US" dirty="0"/>
          </a:p>
          <a:p>
            <a:pPr marL="571500" lvl="1" indent="-342900"/>
            <a:endParaRPr lang="en-US" dirty="0"/>
          </a:p>
          <a:p>
            <a:pPr marL="342900" indent="-342900">
              <a:buFont typeface="+mj-lt"/>
              <a:buAutoNum type="arabicPeriod"/>
            </a:pPr>
            <a:r>
              <a:rPr lang="en-US" dirty="0"/>
              <a:t>Test that the import works without errors by running the Python file</a:t>
            </a:r>
          </a:p>
          <a:p>
            <a:pPr marL="571500" lvl="1" indent="-342900"/>
            <a:r>
              <a:rPr lang="en-US" dirty="0"/>
              <a:t>Nothing should happen, but you should see no error messages.</a:t>
            </a:r>
          </a:p>
        </p:txBody>
      </p:sp>
      <p:sp>
        <p:nvSpPr>
          <p:cNvPr id="5" name="TextBox 4">
            <a:extLst>
              <a:ext uri="{FF2B5EF4-FFF2-40B4-BE49-F238E27FC236}">
                <a16:creationId xmlns:a16="http://schemas.microsoft.com/office/drawing/2014/main" id="{64AC66F9-F12A-4C64-5BEC-83CBF7B17E88}"/>
              </a:ext>
            </a:extLst>
          </p:cNvPr>
          <p:cNvSpPr txBox="1"/>
          <p:nvPr/>
        </p:nvSpPr>
        <p:spPr bwMode="gray">
          <a:xfrm>
            <a:off x="3046476" y="3780782"/>
            <a:ext cx="6099048" cy="369332"/>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b="0" dirty="0">
                <a:solidFill>
                  <a:schemeClr val="tx1">
                    <a:lumMod val="50000"/>
                  </a:schemeClr>
                </a:solidFill>
                <a:effectLst/>
                <a:latin typeface="Consolas" panose="020B0609020204030204" pitchFamily="49" charset="0"/>
              </a:rPr>
              <a:t>import </a:t>
            </a:r>
            <a:r>
              <a:rPr lang="en-US" b="0" dirty="0" err="1">
                <a:solidFill>
                  <a:schemeClr val="tx1">
                    <a:lumMod val="50000"/>
                  </a:schemeClr>
                </a:solidFill>
                <a:effectLst/>
                <a:latin typeface="Consolas" panose="020B0609020204030204" pitchFamily="49" charset="0"/>
              </a:rPr>
              <a:t>Python_sml_ClientInterface</a:t>
            </a:r>
            <a:r>
              <a:rPr lang="en-US" b="0" dirty="0">
                <a:solidFill>
                  <a:schemeClr val="tx1">
                    <a:lumMod val="50000"/>
                  </a:schemeClr>
                </a:solidFill>
                <a:effectLst/>
                <a:latin typeface="Consolas" panose="020B0609020204030204" pitchFamily="49" charset="0"/>
              </a:rPr>
              <a:t> as </a:t>
            </a:r>
            <a:r>
              <a:rPr lang="en-US" b="0" dirty="0" err="1">
                <a:solidFill>
                  <a:schemeClr val="tx1">
                    <a:lumMod val="50000"/>
                  </a:schemeClr>
                </a:solidFill>
                <a:effectLst/>
                <a:latin typeface="Consolas" panose="020B0609020204030204" pitchFamily="49" charset="0"/>
              </a:rPr>
              <a:t>sml</a:t>
            </a:r>
            <a:endParaRPr lang="en-US" b="0" dirty="0">
              <a:solidFill>
                <a:schemeClr val="tx1">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284269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240D-79E3-DD96-A79C-626D28A358C1}"/>
              </a:ext>
            </a:extLst>
          </p:cNvPr>
          <p:cNvSpPr>
            <a:spLocks noGrp="1"/>
          </p:cNvSpPr>
          <p:nvPr>
            <p:ph type="title"/>
          </p:nvPr>
        </p:nvSpPr>
        <p:spPr/>
        <p:txBody>
          <a:bodyPr/>
          <a:lstStyle/>
          <a:p>
            <a:r>
              <a:rPr lang="en-US" dirty="0"/>
              <a:t>Let’s Write Some Code – Create a Kernel!</a:t>
            </a:r>
          </a:p>
        </p:txBody>
      </p:sp>
      <p:sp>
        <p:nvSpPr>
          <p:cNvPr id="3" name="Content Placeholder 2">
            <a:extLst>
              <a:ext uri="{FF2B5EF4-FFF2-40B4-BE49-F238E27FC236}">
                <a16:creationId xmlns:a16="http://schemas.microsoft.com/office/drawing/2014/main" id="{32E677B9-DB3B-1531-2C73-099710193C3C}"/>
              </a:ext>
            </a:extLst>
          </p:cNvPr>
          <p:cNvSpPr>
            <a:spLocks noGrp="1"/>
          </p:cNvSpPr>
          <p:nvPr>
            <p:ph idx="1"/>
          </p:nvPr>
        </p:nvSpPr>
        <p:spPr/>
        <p:txBody>
          <a:bodyPr>
            <a:normAutofit fontScale="92500" lnSpcReduction="20000"/>
          </a:bodyPr>
          <a:lstStyle/>
          <a:p>
            <a:r>
              <a:rPr lang="en-US" dirty="0"/>
              <a:t>Let’s set up a Soar kernel instance in Python!</a:t>
            </a:r>
          </a:p>
          <a:p>
            <a:endParaRPr lang="en-US" dirty="0"/>
          </a:p>
          <a:p>
            <a:pPr marL="342900" indent="-342900">
              <a:buAutoNum type="arabicPeriod"/>
            </a:pPr>
            <a:r>
              <a:rPr lang="en-US" dirty="0"/>
              <a:t>Find the comment labeled “STEP 2.1” and follow the instructions there.</a:t>
            </a:r>
          </a:p>
          <a:p>
            <a:pPr marL="571500" lvl="1" indent="-342900"/>
            <a:r>
              <a:rPr lang="en-US" dirty="0"/>
              <a:t>Uncomment the “</a:t>
            </a:r>
            <a:r>
              <a:rPr lang="en-US" dirty="0">
                <a:latin typeface="Consolas" panose="020B0609020204030204" pitchFamily="49" charset="0"/>
              </a:rPr>
              <a:t>print</a:t>
            </a:r>
            <a:r>
              <a:rPr lang="en-US" dirty="0"/>
              <a:t>” and “</a:t>
            </a:r>
            <a:r>
              <a:rPr lang="en-US" dirty="0">
                <a:latin typeface="Consolas" panose="020B0609020204030204" pitchFamily="49" charset="0"/>
              </a:rPr>
              <a:t>kernel = </a:t>
            </a:r>
            <a:r>
              <a:rPr lang="en-US" dirty="0"/>
              <a:t>” lines.</a:t>
            </a:r>
          </a:p>
          <a:p>
            <a:pPr marL="571500" lvl="1" indent="-342900"/>
            <a:r>
              <a:rPr lang="en-US" dirty="0"/>
              <a:t>Replace the underscores with the appropriate function call:</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Find the comment at the end of the file labeled “STEP 2.2” and follow its instructions.</a:t>
            </a:r>
          </a:p>
          <a:p>
            <a:pPr marL="571500" lvl="1" indent="-342900"/>
            <a:r>
              <a:rPr lang="en-US" dirty="0"/>
              <a:t>Uncomment the “</a:t>
            </a:r>
            <a:r>
              <a:rPr lang="en-US" dirty="0">
                <a:latin typeface="Consolas" panose="020B0609020204030204" pitchFamily="49" charset="0"/>
              </a:rPr>
              <a:t>print</a:t>
            </a:r>
            <a:r>
              <a:rPr lang="en-US" dirty="0"/>
              <a:t>” line.</a:t>
            </a:r>
          </a:p>
          <a:p>
            <a:pPr marL="571500" lvl="1" indent="-342900"/>
            <a:r>
              <a:rPr lang="en-US" dirty="0"/>
              <a:t>Close the kernel using the appropriate function call:</a:t>
            </a:r>
          </a:p>
          <a:p>
            <a:pPr marL="571500" lvl="1" indent="-342900"/>
            <a:endParaRPr lang="en-US" dirty="0"/>
          </a:p>
          <a:p>
            <a:pPr marL="571500" lvl="1" indent="-342900"/>
            <a:endParaRPr lang="en-US" dirty="0"/>
          </a:p>
          <a:p>
            <a:pPr marL="342900" indent="-342900">
              <a:buAutoNum type="arabicPeriod"/>
            </a:pPr>
            <a:r>
              <a:rPr lang="en-US" dirty="0"/>
              <a:t>Test your code by running the script.</a:t>
            </a:r>
          </a:p>
          <a:p>
            <a:pPr marL="571500" lvl="1" indent="-342900"/>
            <a:r>
              <a:rPr lang="en-US" dirty="0"/>
              <a:t>You should see both your print messages on the terminal without errors.</a:t>
            </a:r>
          </a:p>
        </p:txBody>
      </p:sp>
      <p:sp>
        <p:nvSpPr>
          <p:cNvPr id="4" name="TextBox 3">
            <a:extLst>
              <a:ext uri="{FF2B5EF4-FFF2-40B4-BE49-F238E27FC236}">
                <a16:creationId xmlns:a16="http://schemas.microsoft.com/office/drawing/2014/main" id="{0506A426-EC5D-0207-6AD7-F1003AA66C71}"/>
              </a:ext>
            </a:extLst>
          </p:cNvPr>
          <p:cNvSpPr txBox="1"/>
          <p:nvPr/>
        </p:nvSpPr>
        <p:spPr bwMode="gray">
          <a:xfrm>
            <a:off x="2686050" y="2971800"/>
            <a:ext cx="681990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rgbClr val="292929"/>
                </a:solidFill>
                <a:effectLst/>
                <a:highlight>
                  <a:srgbClr val="FFFFFF"/>
                </a:highlight>
                <a:latin typeface="Consolas" panose="020B0609020204030204" pitchFamily="49" charset="0"/>
              </a:rPr>
              <a:t>kernel </a:t>
            </a:r>
            <a:r>
              <a:rPr lang="en-US" sz="1600" b="0" dirty="0">
                <a:solidFill>
                  <a:srgbClr val="000000"/>
                </a:solidFill>
                <a:effectLst/>
                <a:highlight>
                  <a:srgbClr val="FFFFFF"/>
                </a:highlight>
                <a:latin typeface="Consolas" panose="020B0609020204030204" pitchFamily="49" charset="0"/>
              </a:rPr>
              <a:t>=</a:t>
            </a:r>
            <a:r>
              <a:rPr lang="en-US" sz="1600" b="0" dirty="0">
                <a:solidFill>
                  <a:srgbClr val="292929"/>
                </a:solidFill>
                <a:effectLst/>
                <a:highlight>
                  <a:srgbClr val="FFFFFF"/>
                </a:highlight>
                <a:latin typeface="Consolas" panose="020B0609020204030204" pitchFamily="49" charset="0"/>
              </a:rPr>
              <a:t> </a:t>
            </a:r>
            <a:r>
              <a:rPr lang="en-US" sz="1600" b="0" dirty="0" err="1">
                <a:solidFill>
                  <a:srgbClr val="292929"/>
                </a:solidFill>
                <a:effectLst/>
                <a:highlight>
                  <a:srgbClr val="FFFFFF"/>
                </a:highlight>
                <a:latin typeface="Consolas" panose="020B0609020204030204" pitchFamily="49" charset="0"/>
              </a:rPr>
              <a:t>sml.Kernel.CreateKernelInNewThread</a:t>
            </a:r>
            <a:r>
              <a:rPr lang="en-US" sz="1600" b="0" dirty="0">
                <a:solidFill>
                  <a:srgbClr val="292929"/>
                </a:solidFill>
                <a:effectLst/>
                <a:highlight>
                  <a:srgbClr val="FFFFFF"/>
                </a:highlight>
                <a:latin typeface="Consolas" panose="020B0609020204030204" pitchFamily="49" charset="0"/>
              </a:rPr>
              <a:t>(SOAR_PORT)</a:t>
            </a:r>
          </a:p>
        </p:txBody>
      </p:sp>
      <p:sp>
        <p:nvSpPr>
          <p:cNvPr id="5" name="TextBox 4">
            <a:extLst>
              <a:ext uri="{FF2B5EF4-FFF2-40B4-BE49-F238E27FC236}">
                <a16:creationId xmlns:a16="http://schemas.microsoft.com/office/drawing/2014/main" id="{CF8E3A3D-7C83-A9E8-544B-B1A4441EDAA7}"/>
              </a:ext>
            </a:extLst>
          </p:cNvPr>
          <p:cNvSpPr txBox="1"/>
          <p:nvPr/>
        </p:nvSpPr>
        <p:spPr bwMode="gray">
          <a:xfrm>
            <a:off x="4962525" y="4381500"/>
            <a:ext cx="226695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err="1">
                <a:solidFill>
                  <a:srgbClr val="292929"/>
                </a:solidFill>
                <a:effectLst/>
                <a:highlight>
                  <a:srgbClr val="FFFFFF"/>
                </a:highlight>
                <a:latin typeface="Consolas" panose="020B0609020204030204" pitchFamily="49" charset="0"/>
              </a:rPr>
              <a:t>kernel.Shutdown</a:t>
            </a:r>
            <a:r>
              <a:rPr lang="en-US" sz="1600" b="0" dirty="0">
                <a:solidFill>
                  <a:srgbClr val="292929"/>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1464876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240D-79E3-DD96-A79C-626D28A358C1}"/>
              </a:ext>
            </a:extLst>
          </p:cNvPr>
          <p:cNvSpPr>
            <a:spLocks noGrp="1"/>
          </p:cNvSpPr>
          <p:nvPr>
            <p:ph type="title"/>
          </p:nvPr>
        </p:nvSpPr>
        <p:spPr/>
        <p:txBody>
          <a:bodyPr/>
          <a:lstStyle/>
          <a:p>
            <a:r>
              <a:rPr lang="en-US" dirty="0"/>
              <a:t>Let’s Write Some Code – Create an Agent!</a:t>
            </a:r>
          </a:p>
        </p:txBody>
      </p:sp>
      <p:sp>
        <p:nvSpPr>
          <p:cNvPr id="3" name="Content Placeholder 2">
            <a:extLst>
              <a:ext uri="{FF2B5EF4-FFF2-40B4-BE49-F238E27FC236}">
                <a16:creationId xmlns:a16="http://schemas.microsoft.com/office/drawing/2014/main" id="{32E677B9-DB3B-1531-2C73-099710193C3C}"/>
              </a:ext>
            </a:extLst>
          </p:cNvPr>
          <p:cNvSpPr>
            <a:spLocks noGrp="1"/>
          </p:cNvSpPr>
          <p:nvPr>
            <p:ph idx="1"/>
          </p:nvPr>
        </p:nvSpPr>
        <p:spPr>
          <a:xfrm>
            <a:off x="1524000" y="1557210"/>
            <a:ext cx="9144000" cy="4230848"/>
          </a:xfrm>
        </p:spPr>
        <p:txBody>
          <a:bodyPr>
            <a:normAutofit fontScale="92500" lnSpcReduction="20000"/>
          </a:bodyPr>
          <a:lstStyle/>
          <a:p>
            <a:r>
              <a:rPr lang="en-US" dirty="0"/>
              <a:t>Now let’s create a Soar agent instance in our new kernel!</a:t>
            </a:r>
          </a:p>
          <a:p>
            <a:endParaRPr lang="en-US" dirty="0"/>
          </a:p>
          <a:p>
            <a:pPr marL="342900" indent="-342900">
              <a:buAutoNum type="arabicPeriod"/>
            </a:pPr>
            <a:r>
              <a:rPr lang="en-US" dirty="0"/>
              <a:t>Find the comment labeled “STEP 3” and follow the instructions there.</a:t>
            </a:r>
          </a:p>
          <a:p>
            <a:pPr marL="571500" lvl="1" indent="-342900"/>
            <a:r>
              <a:rPr lang="en-US" dirty="0"/>
              <a:t>Replace the underscores with the appropriate function call:</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Find the comment labeled “STEP 4.1” and follow its instructions.</a:t>
            </a:r>
          </a:p>
          <a:p>
            <a:pPr marL="571500" lvl="1" indent="-342900"/>
            <a:r>
              <a:rPr lang="en-US" dirty="0"/>
              <a:t>Uncomment the “</a:t>
            </a:r>
            <a:r>
              <a:rPr lang="en-US" dirty="0">
                <a:latin typeface="Consolas" panose="020B0609020204030204" pitchFamily="49" charset="0"/>
              </a:rPr>
              <a:t>print</a:t>
            </a:r>
            <a:r>
              <a:rPr lang="en-US" dirty="0"/>
              <a:t>” line.</a:t>
            </a:r>
          </a:p>
          <a:p>
            <a:pPr marL="571500" lvl="1" indent="-342900"/>
            <a:r>
              <a:rPr lang="en-US" dirty="0"/>
              <a:t>Load the agent rules using the appropriate function call:</a:t>
            </a:r>
          </a:p>
          <a:p>
            <a:pPr marL="571500" lvl="1" indent="-342900"/>
            <a:endParaRPr lang="en-US" dirty="0"/>
          </a:p>
          <a:p>
            <a:pPr marL="571500" lvl="1" indent="-342900"/>
            <a:endParaRPr lang="en-US" dirty="0"/>
          </a:p>
          <a:p>
            <a:pPr marL="342900" indent="-342900">
              <a:buAutoNum type="arabicPeriod"/>
            </a:pPr>
            <a:r>
              <a:rPr lang="en-US" dirty="0"/>
              <a:t>Find the comment labeled ”STEP 4.2” and follow its instructions to test your code.</a:t>
            </a:r>
          </a:p>
          <a:p>
            <a:pPr marL="571500" lvl="1" indent="-342900"/>
            <a:r>
              <a:rPr lang="en-US" dirty="0"/>
              <a:t>Uncomment the “</a:t>
            </a:r>
            <a:r>
              <a:rPr lang="en-US" dirty="0">
                <a:latin typeface="Consolas" panose="020B0609020204030204" pitchFamily="49" charset="0"/>
              </a:rPr>
              <a:t>print</a:t>
            </a:r>
            <a:r>
              <a:rPr lang="en-US" dirty="0"/>
              <a:t>” line.</a:t>
            </a:r>
          </a:p>
          <a:p>
            <a:pPr marL="571500" lvl="1" indent="-342900"/>
            <a:r>
              <a:rPr lang="en-US" dirty="0"/>
              <a:t>Run the script. You should see the named rule printed on the terminal without errors.</a:t>
            </a:r>
          </a:p>
          <a:p>
            <a:pPr marL="571500" lvl="1" indent="-342900"/>
            <a:r>
              <a:rPr lang="en-US" dirty="0"/>
              <a:t>(You can comment this line out again once you’ve tested it.)</a:t>
            </a:r>
          </a:p>
        </p:txBody>
      </p:sp>
      <p:sp>
        <p:nvSpPr>
          <p:cNvPr id="4" name="TextBox 3">
            <a:extLst>
              <a:ext uri="{FF2B5EF4-FFF2-40B4-BE49-F238E27FC236}">
                <a16:creationId xmlns:a16="http://schemas.microsoft.com/office/drawing/2014/main" id="{0506A426-EC5D-0207-6AD7-F1003AA66C71}"/>
              </a:ext>
            </a:extLst>
          </p:cNvPr>
          <p:cNvSpPr txBox="1"/>
          <p:nvPr/>
        </p:nvSpPr>
        <p:spPr bwMode="gray">
          <a:xfrm>
            <a:off x="3676650" y="2724150"/>
            <a:ext cx="483870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highlight>
                  <a:srgbClr val="FFFFFF"/>
                </a:highlight>
                <a:latin typeface="Consolas" panose="020B0609020204030204" pitchFamily="49" charset="0"/>
              </a:rPr>
              <a:t>agent = </a:t>
            </a:r>
            <a:r>
              <a:rPr lang="en-US" sz="1600" b="0" dirty="0" err="1">
                <a:solidFill>
                  <a:schemeClr val="tx1">
                    <a:lumMod val="50000"/>
                  </a:schemeClr>
                </a:solidFill>
                <a:effectLst/>
                <a:highlight>
                  <a:srgbClr val="FFFFFF"/>
                </a:highlight>
                <a:latin typeface="Consolas" panose="020B0609020204030204" pitchFamily="49" charset="0"/>
              </a:rPr>
              <a:t>kernel.CreateAgent</a:t>
            </a:r>
            <a:r>
              <a:rPr lang="en-US" sz="1600" b="0" dirty="0">
                <a:solidFill>
                  <a:schemeClr val="tx1">
                    <a:lumMod val="50000"/>
                  </a:schemeClr>
                </a:solidFill>
                <a:effectLst/>
                <a:highlight>
                  <a:srgbClr val="FFFFFF"/>
                </a:highlight>
                <a:latin typeface="Consolas" panose="020B0609020204030204" pitchFamily="49" charset="0"/>
              </a:rPr>
              <a:t>("My Agent")</a:t>
            </a:r>
          </a:p>
        </p:txBody>
      </p:sp>
      <p:sp>
        <p:nvSpPr>
          <p:cNvPr id="6" name="TextBox 5">
            <a:extLst>
              <a:ext uri="{FF2B5EF4-FFF2-40B4-BE49-F238E27FC236}">
                <a16:creationId xmlns:a16="http://schemas.microsoft.com/office/drawing/2014/main" id="{4BE7067A-137C-24C8-8BBE-CE3BF022A60A}"/>
              </a:ext>
            </a:extLst>
          </p:cNvPr>
          <p:cNvSpPr txBox="1"/>
          <p:nvPr/>
        </p:nvSpPr>
        <p:spPr bwMode="gray">
          <a:xfrm>
            <a:off x="3981450" y="4133850"/>
            <a:ext cx="422910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err="1">
                <a:solidFill>
                  <a:schemeClr val="tx1">
                    <a:lumMod val="50000"/>
                  </a:schemeClr>
                </a:solidFill>
                <a:effectLst/>
                <a:latin typeface="Consolas" panose="020B0609020204030204" pitchFamily="49" charset="0"/>
              </a:rPr>
              <a:t>agent.LoadProductions</a:t>
            </a:r>
            <a:r>
              <a:rPr lang="en-US" sz="1600" b="0" dirty="0">
                <a:solidFill>
                  <a:schemeClr val="tx1">
                    <a:lumMod val="50000"/>
                  </a:schemeClr>
                </a:solidFill>
                <a:effectLst/>
                <a:latin typeface="Consolas" panose="020B0609020204030204" pitchFamily="49" charset="0"/>
              </a:rPr>
              <a:t>(AGENT_PATH)</a:t>
            </a:r>
          </a:p>
        </p:txBody>
      </p:sp>
      <p:sp>
        <p:nvSpPr>
          <p:cNvPr id="7" name="Rectangle 6">
            <a:extLst>
              <a:ext uri="{FF2B5EF4-FFF2-40B4-BE49-F238E27FC236}">
                <a16:creationId xmlns:a16="http://schemas.microsoft.com/office/drawing/2014/main" id="{2638324F-CE5C-5720-3A9C-CD702FD9D2F6}"/>
              </a:ext>
            </a:extLst>
          </p:cNvPr>
          <p:cNvSpPr/>
          <p:nvPr/>
        </p:nvSpPr>
        <p:spPr bwMode="gray">
          <a:xfrm>
            <a:off x="9172575" y="1557210"/>
            <a:ext cx="2590800" cy="172891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Pick any agent name. It doesn’t matter here.</a:t>
            </a:r>
          </a:p>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(Names act as unique identifiers if you have &gt;1 agent in a kernel.)</a:t>
            </a:r>
          </a:p>
        </p:txBody>
      </p:sp>
      <p:cxnSp>
        <p:nvCxnSpPr>
          <p:cNvPr id="8" name="Straight Connector 7">
            <a:extLst>
              <a:ext uri="{FF2B5EF4-FFF2-40B4-BE49-F238E27FC236}">
                <a16:creationId xmlns:a16="http://schemas.microsoft.com/office/drawing/2014/main" id="{AF5C36E9-1674-1526-74D9-5F69FB4B6385}"/>
              </a:ext>
            </a:extLst>
          </p:cNvPr>
          <p:cNvCxnSpPr>
            <a:cxnSpLocks/>
            <a:stCxn id="7" idx="1"/>
          </p:cNvCxnSpPr>
          <p:nvPr/>
        </p:nvCxnSpPr>
        <p:spPr bwMode="gray">
          <a:xfrm flipH="1">
            <a:off x="8629650" y="2421668"/>
            <a:ext cx="542925" cy="30248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4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0CEE-34FF-0E57-59BE-0238C303DD7F}"/>
              </a:ext>
            </a:extLst>
          </p:cNvPr>
          <p:cNvSpPr>
            <a:spLocks noGrp="1"/>
          </p:cNvSpPr>
          <p:nvPr>
            <p:ph type="title"/>
          </p:nvPr>
        </p:nvSpPr>
        <p:spPr/>
        <p:txBody>
          <a:bodyPr/>
          <a:lstStyle/>
          <a:p>
            <a:r>
              <a:rPr lang="en-US" dirty="0"/>
              <a:t>Interacting with Agent WMEs using SML</a:t>
            </a:r>
          </a:p>
        </p:txBody>
      </p:sp>
      <p:sp>
        <p:nvSpPr>
          <p:cNvPr id="3" name="Content Placeholder 2">
            <a:extLst>
              <a:ext uri="{FF2B5EF4-FFF2-40B4-BE49-F238E27FC236}">
                <a16:creationId xmlns:a16="http://schemas.microsoft.com/office/drawing/2014/main" id="{2854FB68-F452-0B8A-819D-B71F368EE934}"/>
              </a:ext>
            </a:extLst>
          </p:cNvPr>
          <p:cNvSpPr>
            <a:spLocks noGrp="1"/>
          </p:cNvSpPr>
          <p:nvPr>
            <p:ph idx="1"/>
          </p:nvPr>
        </p:nvSpPr>
        <p:spPr>
          <a:xfrm>
            <a:off x="1524000" y="1557211"/>
            <a:ext cx="9144000" cy="2128254"/>
          </a:xfrm>
        </p:spPr>
        <p:txBody>
          <a:bodyPr>
            <a:normAutofit fontScale="92500" lnSpcReduction="10000"/>
          </a:bodyPr>
          <a:lstStyle/>
          <a:p>
            <a:r>
              <a:rPr lang="en-US" dirty="0"/>
              <a:t>To manage agent I/O, we access its </a:t>
            </a:r>
            <a:r>
              <a:rPr lang="en-US" dirty="0">
                <a:latin typeface="Consolas" panose="020B0609020204030204" pitchFamily="49" charset="0"/>
                <a:ea typeface="Menlo" panose="020B0609030804020204" pitchFamily="49" charset="0"/>
                <a:cs typeface="Menlo" panose="020B0609030804020204" pitchFamily="49" charset="0"/>
              </a:rPr>
              <a:t>^input-link</a:t>
            </a:r>
            <a:r>
              <a:rPr lang="en-US" dirty="0"/>
              <a:t> and </a:t>
            </a:r>
            <a:r>
              <a:rPr lang="en-US" dirty="0">
                <a:latin typeface="Consolas" panose="020B0609020204030204" pitchFamily="49" charset="0"/>
                <a:ea typeface="Menlo" panose="020B0609030804020204" pitchFamily="49" charset="0"/>
                <a:cs typeface="Menlo" panose="020B0609030804020204" pitchFamily="49" charset="0"/>
              </a:rPr>
              <a:t>^output-link</a:t>
            </a:r>
            <a:r>
              <a:rPr lang="en-US" dirty="0"/>
              <a:t> WMEs.</a:t>
            </a:r>
          </a:p>
          <a:p>
            <a:pPr marL="285750" indent="-285750">
              <a:buFont typeface="Arial" panose="020B0604020202020204" pitchFamily="34" charset="0"/>
              <a:buChar char="•"/>
            </a:pPr>
            <a:r>
              <a:rPr lang="en-US" dirty="0"/>
              <a:t>Then we can add/remove/read WMEs underneath them!</a:t>
            </a:r>
          </a:p>
          <a:p>
            <a:endParaRPr lang="en-US" dirty="0"/>
          </a:p>
          <a:p>
            <a:r>
              <a:rPr lang="en-US" dirty="0"/>
              <a:t>SML code maintains a parallel copy of the agent’s WMEs that it has references for.</a:t>
            </a:r>
          </a:p>
          <a:p>
            <a:pPr marL="285750" indent="-285750">
              <a:buFont typeface="Arial" panose="020B0604020202020204" pitchFamily="34" charset="0"/>
              <a:buChar char="•"/>
            </a:pPr>
            <a:r>
              <a:rPr lang="en-US" dirty="0"/>
              <a:t>Reading WMEs in code pulls the updates from the agent’s WM as needed.</a:t>
            </a:r>
          </a:p>
          <a:p>
            <a:pPr marL="285750" indent="-285750">
              <a:buFont typeface="Arial" panose="020B0604020202020204" pitchFamily="34" charset="0"/>
              <a:buChar char="•"/>
            </a:pPr>
            <a:r>
              <a:rPr lang="en-US" dirty="0"/>
              <a:t>After SML code modifies the WMEs, changes are committed to the agent’s WM</a:t>
            </a:r>
          </a:p>
          <a:p>
            <a:pPr marL="514350" lvl="1" indent="-285750"/>
            <a:r>
              <a:rPr lang="en-US" dirty="0"/>
              <a:t>You can optionally turn off auto-commit behavior and control when commits are sent.</a:t>
            </a:r>
          </a:p>
        </p:txBody>
      </p:sp>
      <p:sp>
        <p:nvSpPr>
          <p:cNvPr id="4" name="Rectangle 3">
            <a:extLst>
              <a:ext uri="{FF2B5EF4-FFF2-40B4-BE49-F238E27FC236}">
                <a16:creationId xmlns:a16="http://schemas.microsoft.com/office/drawing/2014/main" id="{60FB82C5-8069-77EA-BAF1-C0453D84CDE6}"/>
              </a:ext>
            </a:extLst>
          </p:cNvPr>
          <p:cNvSpPr/>
          <p:nvPr/>
        </p:nvSpPr>
        <p:spPr>
          <a:xfrm>
            <a:off x="1524000" y="3835401"/>
            <a:ext cx="4913243" cy="23822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D54DC84-425A-EE88-27E5-6F305E4C3FF7}"/>
              </a:ext>
            </a:extLst>
          </p:cNvPr>
          <p:cNvSpPr/>
          <p:nvPr/>
        </p:nvSpPr>
        <p:spPr>
          <a:xfrm>
            <a:off x="6898545" y="3835401"/>
            <a:ext cx="3331765" cy="238229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dirty="0">
                <a:solidFill>
                  <a:srgbClr val="FFFFFF"/>
                </a:solidFill>
                <a:effectLst/>
                <a:ea typeface="Calibri" panose="020F0502020204030204" pitchFamily="34" charset="0"/>
                <a:cs typeface="Times New Roman" panose="02020603050405020304" pitchFamily="18" charset="0"/>
              </a:rPr>
              <a:t>Soar Agent</a:t>
            </a:r>
            <a:endParaRPr lang="en-US" sz="12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1F8CF196-CD1A-280A-0F52-5D27C9C5D3B5}"/>
              </a:ext>
            </a:extLst>
          </p:cNvPr>
          <p:cNvSpPr/>
          <p:nvPr/>
        </p:nvSpPr>
        <p:spPr>
          <a:xfrm>
            <a:off x="1657392" y="4159256"/>
            <a:ext cx="4670353" cy="708744"/>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ctr"/>
          <a:lstStyle/>
          <a:p>
            <a:pPr marL="0" marR="0">
              <a:spcBef>
                <a:spcPts val="0"/>
              </a:spcBef>
              <a:spcAft>
                <a:spcPts val="0"/>
              </a:spcAft>
            </a:pP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il_id</a:t>
            </a:r>
            <a:r>
              <a:rPr lang="en-US" sz="1400" dirty="0">
                <a:solidFill>
                  <a:srgbClr val="FFFFFF"/>
                </a:solidFill>
                <a:latin typeface="Consolas" panose="020B0609020204030204" pitchFamily="49" charset="0"/>
                <a:ea typeface="Menlo" panose="020B0609030804020204" pitchFamily="49" charset="0"/>
                <a:cs typeface="Menlo" panose="020B0609030804020204" pitchFamily="49" charset="0"/>
              </a:rPr>
              <a:t> = </a:t>
            </a: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agent.GetInputLink</a:t>
            </a:r>
            <a:r>
              <a:rPr lang="en-US" sz="1400" dirty="0">
                <a:solidFill>
                  <a:srgbClr val="FFFFFF"/>
                </a:solidFill>
                <a:latin typeface="Consolas" panose="020B0609020204030204" pitchFamily="49" charset="0"/>
                <a:ea typeface="Menlo" panose="020B0609030804020204" pitchFamily="49" charset="0"/>
                <a:cs typeface="Menlo" panose="020B0609030804020204" pitchFamily="49" charset="0"/>
              </a:rPr>
              <a:t>()</a:t>
            </a:r>
          </a:p>
          <a:p>
            <a:pPr marL="0" marR="0">
              <a:spcBef>
                <a:spcPts val="0"/>
              </a:spcBef>
              <a:spcAft>
                <a:spcPts val="0"/>
              </a:spcAft>
            </a:pP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il_fizz_id</a:t>
            </a:r>
            <a:r>
              <a:rPr lang="en-US" sz="1400" dirty="0">
                <a:solidFill>
                  <a:srgbClr val="FFFFFF"/>
                </a:solidFill>
                <a:latin typeface="Consolas" panose="020B0609020204030204" pitchFamily="49" charset="0"/>
                <a:ea typeface="Menlo" panose="020B0609030804020204" pitchFamily="49" charset="0"/>
                <a:cs typeface="Menlo" panose="020B0609030804020204" pitchFamily="49" charset="0"/>
              </a:rPr>
              <a:t> = </a:t>
            </a: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il_id</a:t>
            </a:r>
            <a:r>
              <a:rPr lang="en-US" sz="1400" kern="1200" dirty="0" err="1">
                <a:solidFill>
                  <a:srgbClr val="FFFFFF"/>
                </a:solidFill>
                <a:effectLst/>
                <a:latin typeface="Consolas" panose="020B0609020204030204" pitchFamily="49" charset="0"/>
                <a:ea typeface="Menlo" panose="020B0609030804020204" pitchFamily="49" charset="0"/>
                <a:cs typeface="Menlo" panose="020B0609030804020204" pitchFamily="49" charset="0"/>
              </a:rPr>
              <a:t>.CreateIdWME</a:t>
            </a:r>
            <a:r>
              <a:rPr lang="en-US" sz="1400" kern="1200" dirty="0">
                <a:solidFill>
                  <a:srgbClr val="FFFFFF"/>
                </a:solidFill>
                <a:effectLst/>
                <a:latin typeface="Consolas" panose="020B0609020204030204" pitchFamily="49" charset="0"/>
                <a:ea typeface="Menlo" panose="020B0609030804020204" pitchFamily="49" charset="0"/>
                <a:cs typeface="Menlo" panose="020B0609030804020204" pitchFamily="49" charset="0"/>
              </a:rPr>
              <a:t>(“fizz”)</a:t>
            </a:r>
            <a:endParaRPr lang="en-US" sz="1400" kern="1200" dirty="0">
              <a:solidFill>
                <a:srgbClr val="FFFFFF"/>
              </a:solidFill>
              <a:latin typeface="Consolas" panose="020B0609020204030204" pitchFamily="49" charset="0"/>
              <a:ea typeface="Menlo" panose="020B0609030804020204" pitchFamily="49" charset="0"/>
              <a:cs typeface="Menlo" panose="020B0609030804020204" pitchFamily="49" charset="0"/>
            </a:endParaRPr>
          </a:p>
          <a:p>
            <a:pPr marL="0" marR="0">
              <a:spcBef>
                <a:spcPts val="0"/>
              </a:spcBef>
              <a:spcAft>
                <a:spcPts val="0"/>
              </a:spcAft>
            </a:pPr>
            <a:r>
              <a:rPr lang="en-US" sz="1400" dirty="0" err="1">
                <a:solidFill>
                  <a:srgbClr val="FFFFFF"/>
                </a:solidFill>
                <a:effectLst/>
                <a:latin typeface="Consolas" panose="020B0609020204030204" pitchFamily="49" charset="0"/>
                <a:ea typeface="Menlo" panose="020B0609030804020204" pitchFamily="49" charset="0"/>
                <a:cs typeface="Menlo" panose="020B0609030804020204" pitchFamily="49" charset="0"/>
              </a:rPr>
              <a:t>il_</a:t>
            </a: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fizz_id.CreateStringWME</a:t>
            </a:r>
            <a:r>
              <a:rPr lang="en-US" sz="1400" dirty="0">
                <a:solidFill>
                  <a:srgbClr val="FFFFFF"/>
                </a:solidFill>
                <a:latin typeface="Consolas" panose="020B0609020204030204" pitchFamily="49" charset="0"/>
                <a:ea typeface="Menlo" panose="020B0609030804020204" pitchFamily="49" charset="0"/>
                <a:cs typeface="Menlo" panose="020B0609030804020204" pitchFamily="49" charset="0"/>
              </a:rPr>
              <a:t>(“</a:t>
            </a:r>
            <a:r>
              <a:rPr lang="en-US" sz="1400" dirty="0" err="1">
                <a:solidFill>
                  <a:srgbClr val="FFFFFF"/>
                </a:solidFill>
                <a:latin typeface="Consolas" panose="020B0609020204030204" pitchFamily="49" charset="0"/>
                <a:ea typeface="Menlo" panose="020B0609030804020204" pitchFamily="49" charset="0"/>
                <a:cs typeface="Menlo" panose="020B0609030804020204" pitchFamily="49" charset="0"/>
              </a:rPr>
              <a:t>label”,“buzz</a:t>
            </a:r>
            <a:r>
              <a:rPr lang="en-US" sz="1400" dirty="0">
                <a:solidFill>
                  <a:srgbClr val="FFFFFF"/>
                </a:solidFill>
                <a:latin typeface="Consolas" panose="020B0609020204030204" pitchFamily="49" charset="0"/>
                <a:ea typeface="Menlo" panose="020B0609030804020204" pitchFamily="49" charset="0"/>
                <a:cs typeface="Menlo" panose="020B0609030804020204" pitchFamily="49" charset="0"/>
              </a:rPr>
              <a:t>”)</a:t>
            </a:r>
            <a:endParaRPr lang="en-US" sz="1400" kern="1200" dirty="0">
              <a:solidFill>
                <a:srgbClr val="FFFFFF"/>
              </a:solidFill>
              <a:effectLst/>
              <a:latin typeface="Consolas" panose="020B0609020204030204" pitchFamily="49" charset="0"/>
              <a:ea typeface="Menlo" panose="020B0609030804020204" pitchFamily="49" charset="0"/>
              <a:cs typeface="Menlo" panose="020B0609030804020204" pitchFamily="49" charset="0"/>
            </a:endParaRPr>
          </a:p>
        </p:txBody>
      </p:sp>
      <p:sp>
        <p:nvSpPr>
          <p:cNvPr id="7" name="Rectangle 6">
            <a:extLst>
              <a:ext uri="{FF2B5EF4-FFF2-40B4-BE49-F238E27FC236}">
                <a16:creationId xmlns:a16="http://schemas.microsoft.com/office/drawing/2014/main" id="{B81F70D1-8EF8-5B7D-C7F9-8981310F458E}"/>
              </a:ext>
            </a:extLst>
          </p:cNvPr>
          <p:cNvSpPr/>
          <p:nvPr/>
        </p:nvSpPr>
        <p:spPr>
          <a:xfrm>
            <a:off x="7059225" y="4159257"/>
            <a:ext cx="3001751" cy="1940244"/>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91440" tIns="91440" rIns="0" bIns="91440" rtlCol="0" anchor="ctr"/>
          <a:lstStyle/>
          <a:p>
            <a:pPr marL="0" marR="0">
              <a:spcBef>
                <a:spcPts val="0"/>
              </a:spcBef>
              <a:spcAft>
                <a:spcPts val="0"/>
              </a:spcAft>
            </a:pPr>
            <a:r>
              <a:rPr lang="en-US" sz="1300" kern="1200" dirty="0">
                <a:solidFill>
                  <a:srgbClr val="FFFFFF"/>
                </a:solidFill>
                <a:effectLst/>
                <a:latin typeface="Consolas" panose="020B0609020204030204" pitchFamily="49" charset="0"/>
                <a:ea typeface="Menlo" panose="020B0609030804020204" pitchFamily="49" charset="0"/>
                <a:cs typeface="Menlo" panose="020B0609030804020204" pitchFamily="49" charset="0"/>
              </a:rPr>
              <a:t>S1 ^io I1</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I1 ^</a:t>
            </a:r>
            <a:r>
              <a:rPr lang="en-US" sz="1300" kern="1200" dirty="0">
                <a:solidFill>
                  <a:srgbClr val="FFFFFF"/>
                </a:solidFill>
                <a:effectLst/>
                <a:latin typeface="Consolas" panose="020B0609020204030204" pitchFamily="49" charset="0"/>
                <a:ea typeface="Menlo" panose="020B0609030804020204" pitchFamily="49" charset="0"/>
                <a:cs typeface="Menlo" panose="020B0609030804020204" pitchFamily="49" charset="0"/>
              </a:rPr>
              <a:t>input-link I2</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I2 ^fizz F1</a:t>
            </a:r>
          </a:p>
          <a:p>
            <a:pPr marL="0" marR="0">
              <a:spcBef>
                <a:spcPts val="0"/>
              </a:spcBef>
              <a:spcAft>
                <a:spcPts val="0"/>
              </a:spcAft>
            </a:pPr>
            <a:r>
              <a:rPr lang="en-US" sz="1300" dirty="0">
                <a:solidFill>
                  <a:srgbClr val="FFFFFF"/>
                </a:solidFill>
                <a:effectLst/>
                <a:latin typeface="Consolas" panose="020B0609020204030204" pitchFamily="49" charset="0"/>
                <a:ea typeface="Menlo" panose="020B0609030804020204" pitchFamily="49" charset="0"/>
                <a:cs typeface="Menlo" panose="020B0609030804020204" pitchFamily="49" charset="0"/>
              </a:rPr>
              <a:t>      F1 ^label </a:t>
            </a: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|buzz|</a:t>
            </a:r>
          </a:p>
          <a:p>
            <a:pPr marL="0" marR="0">
              <a:spcBef>
                <a:spcPts val="0"/>
              </a:spcBef>
              <a:spcAft>
                <a:spcPts val="0"/>
              </a:spcAft>
            </a:pPr>
            <a:endPar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endParaRPr>
          </a:p>
          <a:p>
            <a:pPr marL="0" marR="0">
              <a:spcBef>
                <a:spcPts val="0"/>
              </a:spcBef>
              <a:spcAft>
                <a:spcPts val="0"/>
              </a:spcAft>
            </a:pPr>
            <a:r>
              <a:rPr lang="en-US" sz="1300" dirty="0">
                <a:solidFill>
                  <a:srgbClr val="FFFFFF"/>
                </a:solidFill>
                <a:effectLst/>
                <a:latin typeface="Consolas" panose="020B0609020204030204" pitchFamily="49" charset="0"/>
                <a:ea typeface="Menlo" panose="020B0609030804020204" pitchFamily="49" charset="0"/>
                <a:cs typeface="Menlo" panose="020B0609030804020204" pitchFamily="49" charset="0"/>
              </a:rPr>
              <a:t>  I1 ^output-link I3</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I3 ^result R1</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R1 ^question |??|</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R1 ^answer 42</a:t>
            </a:r>
            <a:endParaRPr lang="en-US" sz="1300" dirty="0">
              <a:effectLst/>
              <a:latin typeface="Consolas" panose="020B0609020204030204" pitchFamily="49" charset="0"/>
              <a:ea typeface="Menlo" panose="020B0609030804020204" pitchFamily="49" charset="0"/>
              <a:cs typeface="Menlo" panose="020B0609030804020204" pitchFamily="49" charset="0"/>
            </a:endParaRPr>
          </a:p>
        </p:txBody>
      </p:sp>
      <p:cxnSp>
        <p:nvCxnSpPr>
          <p:cNvPr id="8" name="Straight Arrow Connector 7">
            <a:extLst>
              <a:ext uri="{FF2B5EF4-FFF2-40B4-BE49-F238E27FC236}">
                <a16:creationId xmlns:a16="http://schemas.microsoft.com/office/drawing/2014/main" id="{9E67891D-0946-501E-3CFF-05B9E4E9FEA6}"/>
              </a:ext>
            </a:extLst>
          </p:cNvPr>
          <p:cNvCxnSpPr>
            <a:cxnSpLocks/>
          </p:cNvCxnSpPr>
          <p:nvPr/>
        </p:nvCxnSpPr>
        <p:spPr>
          <a:xfrm>
            <a:off x="6270052" y="4538479"/>
            <a:ext cx="996924" cy="287861"/>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F5B1B4-C8C4-A749-05AA-30EA6B6AA654}"/>
              </a:ext>
            </a:extLst>
          </p:cNvPr>
          <p:cNvSpPr/>
          <p:nvPr/>
        </p:nvSpPr>
        <p:spPr>
          <a:xfrm>
            <a:off x="1657392" y="4944534"/>
            <a:ext cx="4670353" cy="1154967"/>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ctr"/>
          <a:lstStyle/>
          <a:p>
            <a:pPr marL="0" marR="0">
              <a:spcBef>
                <a:spcPts val="0"/>
              </a:spcBef>
              <a:spcAft>
                <a:spcPts val="0"/>
              </a:spcAft>
            </a:pPr>
            <a:r>
              <a:rPr lang="en-US" sz="1400" dirty="0" err="1">
                <a:solidFill>
                  <a:schemeClr val="bg1"/>
                </a:solidFill>
                <a:latin typeface="Consolas" panose="020B0609020204030204" pitchFamily="49" charset="0"/>
                <a:ea typeface="Menlo" panose="020B0609030804020204" pitchFamily="49" charset="0"/>
                <a:cs typeface="Menlo" panose="020B0609030804020204" pitchFamily="49" charset="0"/>
              </a:rPr>
              <a:t>ol_id</a:t>
            </a:r>
            <a:r>
              <a:rPr lang="en-US" sz="1400" dirty="0">
                <a:solidFill>
                  <a:schemeClr val="bg1"/>
                </a:solidFill>
                <a:latin typeface="Consolas" panose="020B0609020204030204" pitchFamily="49" charset="0"/>
                <a:ea typeface="Menlo" panose="020B0609030804020204" pitchFamily="49" charset="0"/>
                <a:cs typeface="Menlo" panose="020B0609030804020204" pitchFamily="49" charset="0"/>
              </a:rPr>
              <a:t> = </a:t>
            </a:r>
            <a:r>
              <a:rPr lang="en-US" sz="1400" dirty="0" err="1">
                <a:solidFill>
                  <a:schemeClr val="bg1"/>
                </a:solidFill>
                <a:latin typeface="Consolas" panose="020B0609020204030204" pitchFamily="49" charset="0"/>
                <a:ea typeface="Menlo" panose="020B0609030804020204" pitchFamily="49" charset="0"/>
                <a:cs typeface="Menlo" panose="020B0609030804020204" pitchFamily="49" charset="0"/>
              </a:rPr>
              <a:t>agent.GetOutputLink</a:t>
            </a:r>
            <a:r>
              <a:rPr lang="en-US" sz="1400" dirty="0">
                <a:solidFill>
                  <a:schemeClr val="bg1"/>
                </a:solidFill>
                <a:latin typeface="Consolas" panose="020B0609020204030204" pitchFamily="49" charset="0"/>
                <a:ea typeface="Menlo" panose="020B0609030804020204" pitchFamily="49" charset="0"/>
                <a:cs typeface="Menlo" panose="020B0609030804020204" pitchFamily="49" charset="0"/>
              </a:rPr>
              <a:t>()</a:t>
            </a:r>
          </a:p>
          <a:p>
            <a:pPr marL="0" marR="0">
              <a:spcBef>
                <a:spcPts val="0"/>
              </a:spcBef>
              <a:spcAft>
                <a:spcPts val="0"/>
              </a:spcAft>
            </a:pPr>
            <a:r>
              <a:rPr lang="en-US" sz="1400" dirty="0" err="1">
                <a:solidFill>
                  <a:schemeClr val="bg1"/>
                </a:solidFill>
                <a:latin typeface="Consolas" panose="020B0609020204030204" pitchFamily="49" charset="0"/>
                <a:ea typeface="Menlo" panose="020B0609030804020204" pitchFamily="49" charset="0"/>
                <a:cs typeface="Menlo" panose="020B0609030804020204" pitchFamily="49" charset="0"/>
              </a:rPr>
              <a:t>ol_res_wme</a:t>
            </a:r>
            <a:r>
              <a:rPr lang="en-US" sz="1400" dirty="0">
                <a:solidFill>
                  <a:schemeClr val="bg1"/>
                </a:solidFill>
                <a:latin typeface="Consolas" panose="020B0609020204030204" pitchFamily="49" charset="0"/>
                <a:ea typeface="Menlo" panose="020B0609030804020204" pitchFamily="49" charset="0"/>
                <a:cs typeface="Menlo" panose="020B0609030804020204" pitchFamily="49" charset="0"/>
              </a:rPr>
              <a:t> = </a:t>
            </a:r>
            <a:r>
              <a:rPr lang="en-US" sz="1400" dirty="0" err="1">
                <a:solidFill>
                  <a:schemeClr val="bg1"/>
                </a:solidFill>
                <a:latin typeface="Consolas" panose="020B0609020204030204" pitchFamily="49" charset="0"/>
                <a:ea typeface="Menlo" panose="020B0609030804020204" pitchFamily="49" charset="0"/>
                <a:cs typeface="Menlo" panose="020B0609030804020204" pitchFamily="49" charset="0"/>
              </a:rPr>
              <a:t>ol_id</a:t>
            </a:r>
            <a:r>
              <a:rPr lang="en-US" sz="1400" kern="1200" dirty="0" err="1">
                <a:solidFill>
                  <a:schemeClr val="bg1"/>
                </a:solidFill>
                <a:effectLst/>
                <a:latin typeface="Consolas" panose="020B0609020204030204" pitchFamily="49" charset="0"/>
                <a:ea typeface="Menlo" panose="020B0609030804020204" pitchFamily="49" charset="0"/>
                <a:cs typeface="Menlo" panose="020B0609030804020204" pitchFamily="49" charset="0"/>
              </a:rPr>
              <a:t>.GetChild</a:t>
            </a:r>
            <a:r>
              <a:rPr lang="en-US" sz="1400" kern="1200" dirty="0">
                <a:solidFill>
                  <a:schemeClr val="bg1"/>
                </a:solidFill>
                <a:effectLst/>
                <a:latin typeface="Consolas" panose="020B0609020204030204" pitchFamily="49" charset="0"/>
                <a:ea typeface="Menlo" panose="020B0609030804020204" pitchFamily="49" charset="0"/>
                <a:cs typeface="Menlo" panose="020B0609030804020204" pitchFamily="49" charset="0"/>
              </a:rPr>
              <a:t>(0)</a:t>
            </a:r>
            <a:endParaRPr lang="en-US" sz="1400" kern="1200" dirty="0">
              <a:solidFill>
                <a:schemeClr val="bg1"/>
              </a:solidFill>
              <a:latin typeface="Consolas" panose="020B0609020204030204" pitchFamily="49" charset="0"/>
              <a:ea typeface="Menlo" panose="020B0609030804020204" pitchFamily="49" charset="0"/>
              <a:cs typeface="Menlo" panose="020B0609030804020204" pitchFamily="49" charset="0"/>
            </a:endParaRPr>
          </a:p>
          <a:p>
            <a:r>
              <a:rPr lang="en-US" sz="1400" dirty="0">
                <a:solidFill>
                  <a:schemeClr val="bg1"/>
                </a:solidFill>
                <a:effectLst/>
                <a:latin typeface="Consolas" panose="020B0609020204030204" pitchFamily="49" charset="0"/>
                <a:ea typeface="Menlo" panose="020B0609030804020204" pitchFamily="49" charset="0"/>
                <a:cs typeface="Menlo" panose="020B0609030804020204" pitchFamily="49" charset="0"/>
              </a:rPr>
              <a:t>answer = (</a:t>
            </a:r>
            <a:r>
              <a:rPr lang="en-US" sz="1400" dirty="0" err="1">
                <a:solidFill>
                  <a:schemeClr val="bg1"/>
                </a:solidFill>
                <a:effectLst/>
                <a:latin typeface="Consolas" panose="020B0609020204030204" pitchFamily="49" charset="0"/>
                <a:ea typeface="Menlo" panose="020B0609030804020204" pitchFamily="49" charset="0"/>
                <a:cs typeface="Menlo" panose="020B0609030804020204" pitchFamily="49" charset="0"/>
              </a:rPr>
              <a:t>ol_res_wme.ConvertToIdentifier</a:t>
            </a:r>
            <a:r>
              <a:rPr lang="en-US" sz="1400" dirty="0">
                <a:solidFill>
                  <a:schemeClr val="bg1"/>
                </a:solidFill>
                <a:effectLst/>
                <a:latin typeface="Consolas" panose="020B0609020204030204" pitchFamily="49" charset="0"/>
                <a:ea typeface="Menlo" panose="020B0609030804020204" pitchFamily="49" charset="0"/>
                <a:cs typeface="Menlo" panose="020B0609030804020204" pitchFamily="49" charset="0"/>
              </a:rPr>
              <a:t>()</a:t>
            </a:r>
          </a:p>
          <a:p>
            <a:r>
              <a:rPr lang="en-US" sz="1400" dirty="0">
                <a:solidFill>
                  <a:schemeClr val="bg1"/>
                </a:solidFill>
                <a:effectLst/>
                <a:latin typeface="Consolas" panose="020B0609020204030204" pitchFamily="49" charset="0"/>
                <a:ea typeface="Menlo" panose="020B0609030804020204" pitchFamily="49" charset="0"/>
                <a:cs typeface="Menlo" panose="020B0609030804020204" pitchFamily="49" charset="0"/>
              </a:rPr>
              <a:t> .</a:t>
            </a:r>
            <a:r>
              <a:rPr lang="en-US" sz="1400" b="0" dirty="0" err="1">
                <a:solidFill>
                  <a:schemeClr val="bg1"/>
                </a:solidFill>
                <a:effectLst/>
                <a:latin typeface="Consolas" panose="020B0609020204030204" pitchFamily="49" charset="0"/>
              </a:rPr>
              <a:t>FindByAttribute</a:t>
            </a:r>
            <a:r>
              <a:rPr lang="en-US" sz="1400" b="0" dirty="0">
                <a:solidFill>
                  <a:schemeClr val="bg1"/>
                </a:solidFill>
                <a:effectLst/>
                <a:latin typeface="Consolas" panose="020B0609020204030204" pitchFamily="49" charset="0"/>
              </a:rPr>
              <a:t>(”answer", 0)</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a:t>
            </a:r>
            <a:r>
              <a:rPr lang="en-US" sz="1400" b="0" dirty="0" err="1">
                <a:solidFill>
                  <a:schemeClr val="bg1"/>
                </a:solidFill>
                <a:effectLst/>
                <a:latin typeface="Consolas" panose="020B0609020204030204" pitchFamily="49" charset="0"/>
              </a:rPr>
              <a:t>ConvertToIntElement</a:t>
            </a:r>
            <a:r>
              <a:rPr lang="en-US" sz="1400" b="0" dirty="0">
                <a:solidFill>
                  <a:schemeClr val="bg1"/>
                </a:solidFill>
                <a:effectLst/>
                <a:latin typeface="Consolas" panose="020B0609020204030204" pitchFamily="49" charset="0"/>
              </a:rPr>
              <a:t>().</a:t>
            </a:r>
            <a:r>
              <a:rPr lang="en-US" sz="1400" b="0" dirty="0" err="1">
                <a:solidFill>
                  <a:schemeClr val="bg1"/>
                </a:solidFill>
                <a:effectLst/>
                <a:latin typeface="Consolas" panose="020B0609020204030204" pitchFamily="49" charset="0"/>
              </a:rPr>
              <a:t>GetValue</a:t>
            </a:r>
            <a:r>
              <a:rPr lang="en-US" sz="1400" b="0" dirty="0">
                <a:solidFill>
                  <a:schemeClr val="bg1"/>
                </a:solidFill>
                <a:effectLst/>
                <a:latin typeface="Consolas" panose="020B0609020204030204" pitchFamily="49" charset="0"/>
              </a:rPr>
              <a:t>() )</a:t>
            </a:r>
          </a:p>
        </p:txBody>
      </p:sp>
      <p:cxnSp>
        <p:nvCxnSpPr>
          <p:cNvPr id="11" name="Straight Arrow Connector 10">
            <a:extLst>
              <a:ext uri="{FF2B5EF4-FFF2-40B4-BE49-F238E27FC236}">
                <a16:creationId xmlns:a16="http://schemas.microsoft.com/office/drawing/2014/main" id="{B4ED11CC-C600-70DB-ACD8-C748B9A4C023}"/>
              </a:ext>
            </a:extLst>
          </p:cNvPr>
          <p:cNvCxnSpPr>
            <a:cxnSpLocks/>
          </p:cNvCxnSpPr>
          <p:nvPr/>
        </p:nvCxnSpPr>
        <p:spPr>
          <a:xfrm flipH="1">
            <a:off x="6109009" y="5764020"/>
            <a:ext cx="953360" cy="46141"/>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3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r>
              <a:rPr lang="en-US" sz="2800" dirty="0"/>
              <a:t>Our agent relies on </a:t>
            </a:r>
            <a:r>
              <a:rPr lang="en-US" sz="2800" dirty="0" err="1">
                <a:latin typeface="Consolas" panose="020B0609020204030204" pitchFamily="49" charset="0"/>
                <a:ea typeface="Menlo" panose="020B0609030804020204" pitchFamily="49" charset="0"/>
                <a:cs typeface="Menlo" panose="020B0609030804020204" pitchFamily="49" charset="0"/>
              </a:rPr>
              <a:t>fake_agent_input</a:t>
            </a:r>
            <a:r>
              <a:rPr lang="en-US" sz="2800" dirty="0">
                <a:latin typeface="Consolas" panose="020B0609020204030204" pitchFamily="49" charset="0"/>
                <a:ea typeface="Menlo" panose="020B0609030804020204" pitchFamily="49" charset="0"/>
                <a:cs typeface="Menlo" panose="020B0609030804020204" pitchFamily="49" charset="0"/>
              </a:rPr>
              <a:t>…</a:t>
            </a:r>
            <a:r>
              <a:rPr lang="en-US" sz="2800" dirty="0"/>
              <a:t> rules that simulate input.</a:t>
            </a: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9" name="Content Placeholder 1">
            <a:extLst>
              <a:ext uri="{FF2B5EF4-FFF2-40B4-BE49-F238E27FC236}">
                <a16:creationId xmlns:a16="http://schemas.microsoft.com/office/drawing/2014/main" id="{7C17005B-5DE2-0B41-7A6D-B86915CDBC79}"/>
              </a:ext>
            </a:extLst>
          </p:cNvPr>
          <p:cNvSpPr txBox="1">
            <a:spLocks/>
          </p:cNvSpPr>
          <p:nvPr/>
        </p:nvSpPr>
        <p:spPr bwMode="gray">
          <a:xfrm>
            <a:off x="6096000" y="1557210"/>
            <a:ext cx="5289621"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Make a Python script that runs our Soar agent and its I/O.</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0CEE-34FF-0E57-59BE-0238C303DD7F}"/>
              </a:ext>
            </a:extLst>
          </p:cNvPr>
          <p:cNvSpPr>
            <a:spLocks noGrp="1"/>
          </p:cNvSpPr>
          <p:nvPr>
            <p:ph type="title"/>
          </p:nvPr>
        </p:nvSpPr>
        <p:spPr/>
        <p:txBody>
          <a:bodyPr/>
          <a:lstStyle/>
          <a:p>
            <a:r>
              <a:rPr lang="en-US" dirty="0"/>
              <a:t>SML Classes</a:t>
            </a:r>
          </a:p>
        </p:txBody>
      </p:sp>
      <p:sp>
        <p:nvSpPr>
          <p:cNvPr id="3" name="Content Placeholder 2">
            <a:extLst>
              <a:ext uri="{FF2B5EF4-FFF2-40B4-BE49-F238E27FC236}">
                <a16:creationId xmlns:a16="http://schemas.microsoft.com/office/drawing/2014/main" id="{2854FB68-F452-0B8A-819D-B71F368EE934}"/>
              </a:ext>
            </a:extLst>
          </p:cNvPr>
          <p:cNvSpPr>
            <a:spLocks noGrp="1"/>
          </p:cNvSpPr>
          <p:nvPr>
            <p:ph idx="1"/>
          </p:nvPr>
        </p:nvSpPr>
        <p:spPr/>
        <p:txBody>
          <a:bodyPr>
            <a:normAutofit fontScale="85000" lnSpcReduction="10000"/>
          </a:bodyPr>
          <a:lstStyle/>
          <a:p>
            <a:r>
              <a:rPr lang="en-US" dirty="0"/>
              <a:t>You use two SML classes in particular when navigating/modifying a Soar graph from SML:</a:t>
            </a:r>
          </a:p>
          <a:p>
            <a:pPr marL="342900" indent="-342900">
              <a:buFont typeface="+mj-lt"/>
              <a:buAutoNum type="arabicPeriod"/>
            </a:pPr>
            <a:r>
              <a:rPr lang="en-US" b="1" dirty="0" err="1"/>
              <a:t>WMElement</a:t>
            </a:r>
            <a:endParaRPr lang="en-US" b="1" dirty="0"/>
          </a:p>
          <a:p>
            <a:pPr marL="514350" lvl="1" indent="-285750"/>
            <a:r>
              <a:rPr lang="en-US" dirty="0"/>
              <a:t>An object that represents a single WME </a:t>
            </a:r>
          </a:p>
          <a:p>
            <a:pPr marL="514350" lvl="1" indent="-285750"/>
            <a:r>
              <a:rPr lang="en-US" dirty="0"/>
              <a:t>Lets you access any of the WME’s ID, Attribute, or Value data</a:t>
            </a:r>
          </a:p>
          <a:p>
            <a:pPr marL="342900" indent="-342900">
              <a:buFont typeface="+mj-lt"/>
              <a:buAutoNum type="arabicPeriod"/>
            </a:pPr>
            <a:r>
              <a:rPr lang="en-US" b="1" dirty="0"/>
              <a:t>Identifier</a:t>
            </a:r>
          </a:p>
          <a:p>
            <a:pPr marL="514350" lvl="1" indent="-285750"/>
            <a:r>
              <a:rPr lang="en-US" dirty="0"/>
              <a:t>An object that represents a single ID / memory object</a:t>
            </a:r>
          </a:p>
          <a:p>
            <a:pPr marL="514350" lvl="1" indent="-285750"/>
            <a:r>
              <a:rPr lang="en-US" dirty="0"/>
              <a:t>Lets you access any child WMEs / augmentations under that ID</a:t>
            </a:r>
          </a:p>
          <a:p>
            <a:endParaRPr lang="en-US" dirty="0"/>
          </a:p>
          <a:p>
            <a:r>
              <a:rPr lang="en-US" dirty="0"/>
              <a:t>There are also classes for the different Value data types:</a:t>
            </a:r>
          </a:p>
          <a:p>
            <a:pPr marL="285750" indent="-285750">
              <a:buFont typeface="Arial" panose="020B0604020202020204" pitchFamily="34" charset="0"/>
              <a:buChar char="•"/>
            </a:pPr>
            <a:r>
              <a:rPr lang="en-US" dirty="0" err="1"/>
              <a:t>IntElement</a:t>
            </a:r>
            <a:r>
              <a:rPr lang="en-US" dirty="0"/>
              <a:t>, </a:t>
            </a:r>
            <a:r>
              <a:rPr lang="en-US" dirty="0" err="1"/>
              <a:t>FloatElement</a:t>
            </a:r>
            <a:r>
              <a:rPr lang="en-US" dirty="0"/>
              <a:t>, </a:t>
            </a:r>
            <a:r>
              <a:rPr lang="en-US" dirty="0" err="1"/>
              <a:t>StringElement</a:t>
            </a:r>
            <a:r>
              <a:rPr lang="en-US" dirty="0"/>
              <a:t>, </a:t>
            </a:r>
            <a:r>
              <a:rPr lang="en-US" dirty="0" err="1"/>
              <a:t>IdentifierSymbol</a:t>
            </a:r>
            <a:endParaRPr lang="en-US" dirty="0"/>
          </a:p>
          <a:p>
            <a:endParaRPr lang="en-US" dirty="0"/>
          </a:p>
          <a:p>
            <a:r>
              <a:rPr lang="en-US" dirty="0" err="1"/>
              <a:t>WMElement</a:t>
            </a:r>
            <a:r>
              <a:rPr lang="en-US" dirty="0"/>
              <a:t> is a parent class to all these other classes</a:t>
            </a:r>
          </a:p>
          <a:p>
            <a:pPr marL="285750" indent="-285750">
              <a:buFont typeface="Arial" panose="020B0604020202020204" pitchFamily="34" charset="0"/>
              <a:buChar char="•"/>
            </a:pPr>
            <a:r>
              <a:rPr lang="en-US" dirty="0"/>
              <a:t>To get a WME’s Value in its appropriate type, you must convert the </a:t>
            </a:r>
            <a:r>
              <a:rPr lang="en-US" dirty="0" err="1"/>
              <a:t>WMElement</a:t>
            </a:r>
            <a:r>
              <a:rPr lang="en-US" dirty="0"/>
              <a:t> to the right class</a:t>
            </a:r>
          </a:p>
          <a:p>
            <a:pPr marL="514350" lvl="1" indent="-285750"/>
            <a:r>
              <a:rPr lang="en-US" dirty="0"/>
              <a:t>(See the ”</a:t>
            </a:r>
            <a:r>
              <a:rPr lang="en-US" dirty="0" err="1"/>
              <a:t>ConvertTo</a:t>
            </a:r>
            <a:r>
              <a:rPr lang="en-US" dirty="0"/>
              <a:t>…” functions in the example on the previous slide.)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52531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240D-79E3-DD96-A79C-626D28A358C1}"/>
              </a:ext>
            </a:extLst>
          </p:cNvPr>
          <p:cNvSpPr>
            <a:spLocks noGrp="1"/>
          </p:cNvSpPr>
          <p:nvPr>
            <p:ph type="title"/>
          </p:nvPr>
        </p:nvSpPr>
        <p:spPr/>
        <p:txBody>
          <a:bodyPr/>
          <a:lstStyle/>
          <a:p>
            <a:r>
              <a:rPr lang="en-US" dirty="0"/>
              <a:t>Let’s Write Some Code – Send Soar Input</a:t>
            </a:r>
          </a:p>
        </p:txBody>
      </p:sp>
      <p:sp>
        <p:nvSpPr>
          <p:cNvPr id="3" name="Content Placeholder 2">
            <a:extLst>
              <a:ext uri="{FF2B5EF4-FFF2-40B4-BE49-F238E27FC236}">
                <a16:creationId xmlns:a16="http://schemas.microsoft.com/office/drawing/2014/main" id="{32E677B9-DB3B-1531-2C73-099710193C3C}"/>
              </a:ext>
            </a:extLst>
          </p:cNvPr>
          <p:cNvSpPr>
            <a:spLocks noGrp="1"/>
          </p:cNvSpPr>
          <p:nvPr>
            <p:ph idx="1"/>
          </p:nvPr>
        </p:nvSpPr>
        <p:spPr/>
        <p:txBody>
          <a:bodyPr>
            <a:normAutofit lnSpcReduction="10000"/>
          </a:bodyPr>
          <a:lstStyle/>
          <a:p>
            <a:r>
              <a:rPr lang="en-US" dirty="0"/>
              <a:t>Now let’s use the input-link!</a:t>
            </a:r>
          </a:p>
          <a:p>
            <a:endParaRPr lang="en-US" dirty="0"/>
          </a:p>
          <a:p>
            <a:pPr marL="342900" indent="-342900">
              <a:buAutoNum type="arabicPeriod"/>
            </a:pPr>
            <a:r>
              <a:rPr lang="en-US" dirty="0"/>
              <a:t>Find the comment labeled “STEP 5” and follow the instructions there.</a:t>
            </a:r>
          </a:p>
          <a:p>
            <a:pPr marL="571500" lvl="1" indent="-342900"/>
            <a:r>
              <a:rPr lang="en-US" dirty="0"/>
              <a:t>Uncomment the code and replace the underscores as follows to get the input-link ID:</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Find the comment labeled “STEP 6” and follow its instructions.</a:t>
            </a:r>
          </a:p>
          <a:p>
            <a:pPr marL="571500" lvl="1" indent="-342900"/>
            <a:r>
              <a:rPr lang="en-US" dirty="0"/>
              <a:t>Uncomment the code and replace the underscores appropriately.</a:t>
            </a:r>
          </a:p>
          <a:p>
            <a:pPr marL="571500" lvl="1" indent="-342900"/>
            <a:r>
              <a:rPr lang="en-US" dirty="0"/>
              <a:t>You want to create the following structure on the input-link:</a:t>
            </a:r>
          </a:p>
          <a:p>
            <a:pPr marL="800100" lvl="3" indent="-342900"/>
            <a:r>
              <a:rPr lang="en-US" dirty="0"/>
              <a:t>The comment instructions describe the functions you need.</a:t>
            </a:r>
            <a:endParaRPr lang="en-US" b="1" dirty="0"/>
          </a:p>
          <a:p>
            <a:pPr marL="571500" lvl="1" indent="-342900"/>
            <a:r>
              <a:rPr lang="en-US" dirty="0"/>
              <a:t>First use </a:t>
            </a:r>
            <a:r>
              <a:rPr lang="en-US" dirty="0" err="1">
                <a:latin typeface="Consolas" panose="020B0609020204030204" pitchFamily="49" charset="0"/>
                <a:ea typeface="Menlo" panose="020B0609030804020204" pitchFamily="49" charset="0"/>
                <a:cs typeface="Menlo" panose="020B0609030804020204" pitchFamily="49" charset="0"/>
              </a:rPr>
              <a:t>il_id</a:t>
            </a:r>
            <a:r>
              <a:rPr lang="en-US" dirty="0"/>
              <a:t> to create the candidate-supplier WME.</a:t>
            </a:r>
          </a:p>
          <a:p>
            <a:pPr marL="571500" lvl="1" indent="-342900"/>
            <a:r>
              <a:rPr lang="en-US" dirty="0"/>
              <a:t>Then use the returned Identifier to create the remaining WMEs.</a:t>
            </a:r>
          </a:p>
        </p:txBody>
      </p:sp>
      <p:sp>
        <p:nvSpPr>
          <p:cNvPr id="4" name="TextBox 3">
            <a:extLst>
              <a:ext uri="{FF2B5EF4-FFF2-40B4-BE49-F238E27FC236}">
                <a16:creationId xmlns:a16="http://schemas.microsoft.com/office/drawing/2014/main" id="{0506A426-EC5D-0207-6AD7-F1003AA66C71}"/>
              </a:ext>
            </a:extLst>
          </p:cNvPr>
          <p:cNvSpPr txBox="1"/>
          <p:nvPr/>
        </p:nvSpPr>
        <p:spPr bwMode="gray">
          <a:xfrm>
            <a:off x="4292600" y="2905125"/>
            <a:ext cx="360680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err="1">
                <a:solidFill>
                  <a:schemeClr val="tx1">
                    <a:lumMod val="50000"/>
                  </a:schemeClr>
                </a:solidFill>
                <a:effectLst/>
                <a:latin typeface="Consolas" panose="020B0609020204030204" pitchFamily="49" charset="0"/>
              </a:rPr>
              <a:t>il_id</a:t>
            </a:r>
            <a:r>
              <a:rPr lang="en-US" sz="1600" b="0" dirty="0">
                <a:solidFill>
                  <a:schemeClr val="tx1">
                    <a:lumMod val="50000"/>
                  </a:schemeClr>
                </a:solidFill>
                <a:effectLst/>
                <a:latin typeface="Consolas" panose="020B0609020204030204" pitchFamily="49" charset="0"/>
              </a:rPr>
              <a:t> = </a:t>
            </a:r>
            <a:r>
              <a:rPr lang="en-US" sz="1600" b="0" dirty="0" err="1">
                <a:solidFill>
                  <a:schemeClr val="tx1">
                    <a:lumMod val="50000"/>
                  </a:schemeClr>
                </a:solidFill>
                <a:effectLst/>
                <a:latin typeface="Consolas" panose="020B0609020204030204" pitchFamily="49" charset="0"/>
              </a:rPr>
              <a:t>agent.GetInputLink</a:t>
            </a:r>
            <a:r>
              <a:rPr lang="en-US" sz="1600" b="0" dirty="0">
                <a:solidFill>
                  <a:schemeClr val="tx1">
                    <a:lumMod val="50000"/>
                  </a:schemeClr>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DAC11FC3-C764-F2C3-887C-9794F7A03D15}"/>
              </a:ext>
            </a:extLst>
          </p:cNvPr>
          <p:cNvSpPr/>
          <p:nvPr/>
        </p:nvSpPr>
        <p:spPr>
          <a:xfrm>
            <a:off x="9099391" y="4063999"/>
            <a:ext cx="2545213" cy="112110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91440" tIns="91440" rIns="0" bIns="91440" rtlCol="0" anchor="ctr"/>
          <a:lstStyle/>
          <a:p>
            <a:pPr marL="0" marR="0">
              <a:spcBef>
                <a:spcPts val="0"/>
              </a:spcBef>
              <a:spcAft>
                <a:spcPts val="0"/>
              </a:spcAft>
            </a:pPr>
            <a:r>
              <a:rPr lang="en-US" sz="1300" i="1" dirty="0">
                <a:solidFill>
                  <a:srgbClr val="FFFFFF"/>
                </a:solidFill>
                <a:latin typeface="Consolas" panose="020B0609020204030204" pitchFamily="49" charset="0"/>
                <a:ea typeface="Menlo" panose="020B0609030804020204" pitchFamily="49" charset="0"/>
                <a:cs typeface="Menlo" panose="020B0609030804020204" pitchFamily="49" charset="0"/>
              </a:rPr>
              <a:t>I1 ^</a:t>
            </a:r>
            <a:r>
              <a:rPr lang="en-US" sz="1300" i="1" kern="1200" dirty="0">
                <a:solidFill>
                  <a:srgbClr val="FFFFFF"/>
                </a:solidFill>
                <a:effectLst/>
                <a:latin typeface="Consolas" panose="020B0609020204030204" pitchFamily="49" charset="0"/>
                <a:ea typeface="Menlo" panose="020B0609030804020204" pitchFamily="49" charset="0"/>
                <a:cs typeface="Menlo" panose="020B0609030804020204" pitchFamily="49" charset="0"/>
              </a:rPr>
              <a:t>input-link I2</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I2 ^candidate-supplier C1</a:t>
            </a:r>
          </a:p>
          <a:p>
            <a:pPr marL="0" marR="0">
              <a:spcBef>
                <a:spcPts val="0"/>
              </a:spcBef>
              <a:spcAft>
                <a:spcPts val="0"/>
              </a:spcAft>
            </a:pPr>
            <a:r>
              <a:rPr lang="en-US" sz="1300" dirty="0">
                <a:solidFill>
                  <a:srgbClr val="FFFFFF"/>
                </a:solidFill>
                <a:effectLst/>
                <a:latin typeface="Consolas" panose="020B0609020204030204" pitchFamily="49" charset="0"/>
                <a:ea typeface="Menlo" panose="020B0609030804020204" pitchFamily="49" charset="0"/>
                <a:cs typeface="Menlo" panose="020B0609030804020204" pitchFamily="49" charset="0"/>
              </a:rPr>
              <a:t>    C1 ^name |supplier</a:t>
            </a: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01|</a:t>
            </a:r>
          </a:p>
          <a:p>
            <a:pPr marL="0" marR="0">
              <a:spcBef>
                <a:spcPts val="0"/>
              </a:spcBef>
              <a:spcAft>
                <a:spcPts val="0"/>
              </a:spcAft>
            </a:pPr>
            <a:r>
              <a:rPr lang="en-US" sz="1300" dirty="0">
                <a:solidFill>
                  <a:srgbClr val="FFFFFF"/>
                </a:solidFill>
                <a:effectLst/>
                <a:latin typeface="Consolas" panose="020B0609020204030204" pitchFamily="49" charset="0"/>
                <a:ea typeface="Menlo" panose="020B0609030804020204" pitchFamily="49" charset="0"/>
                <a:cs typeface="Menlo" panose="020B0609030804020204" pitchFamily="49" charset="0"/>
              </a:rPr>
              <a:t>    C1 ^total-cost 24.99</a:t>
            </a:r>
          </a:p>
          <a:p>
            <a:pPr marL="0" marR="0">
              <a:spcBef>
                <a:spcPts val="0"/>
              </a:spcBef>
              <a:spcAft>
                <a:spcPts val="0"/>
              </a:spcAft>
            </a:pPr>
            <a:r>
              <a:rPr lang="en-US" sz="1300" dirty="0">
                <a:solidFill>
                  <a:srgbClr val="FFFFFF"/>
                </a:solidFill>
                <a:latin typeface="Consolas" panose="020B0609020204030204" pitchFamily="49" charset="0"/>
                <a:ea typeface="Menlo" panose="020B0609030804020204" pitchFamily="49" charset="0"/>
                <a:cs typeface="Menlo" panose="020B0609030804020204" pitchFamily="49" charset="0"/>
              </a:rPr>
              <a:t>    C1 ^total-yeses 2</a:t>
            </a:r>
            <a:endParaRPr lang="en-US" sz="1300" dirty="0">
              <a:effectLst/>
              <a:latin typeface="Consolas" panose="020B0609020204030204" pitchFamily="49" charset="0"/>
              <a:ea typeface="Menlo" panose="020B0609030804020204" pitchFamily="49" charset="0"/>
              <a:cs typeface="Menlo" panose="020B0609030804020204" pitchFamily="49" charset="0"/>
            </a:endParaRPr>
          </a:p>
        </p:txBody>
      </p:sp>
      <p:cxnSp>
        <p:nvCxnSpPr>
          <p:cNvPr id="9" name="Straight Connector 8">
            <a:extLst>
              <a:ext uri="{FF2B5EF4-FFF2-40B4-BE49-F238E27FC236}">
                <a16:creationId xmlns:a16="http://schemas.microsoft.com/office/drawing/2014/main" id="{FA2A8620-8221-19F0-953B-E35A32F4BE1E}"/>
              </a:ext>
            </a:extLst>
          </p:cNvPr>
          <p:cNvCxnSpPr>
            <a:cxnSpLocks/>
          </p:cNvCxnSpPr>
          <p:nvPr/>
        </p:nvCxnSpPr>
        <p:spPr bwMode="gray">
          <a:xfrm>
            <a:off x="8068733" y="4301066"/>
            <a:ext cx="962924" cy="32348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100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240D-79E3-DD96-A79C-626D28A358C1}"/>
              </a:ext>
            </a:extLst>
          </p:cNvPr>
          <p:cNvSpPr>
            <a:spLocks noGrp="1"/>
          </p:cNvSpPr>
          <p:nvPr>
            <p:ph type="title"/>
          </p:nvPr>
        </p:nvSpPr>
        <p:spPr/>
        <p:txBody>
          <a:bodyPr/>
          <a:lstStyle/>
          <a:p>
            <a:r>
              <a:rPr lang="en-US" dirty="0"/>
              <a:t>Connecting the Debugger to the Kernel</a:t>
            </a:r>
          </a:p>
        </p:txBody>
      </p:sp>
      <p:sp>
        <p:nvSpPr>
          <p:cNvPr id="3" name="Content Placeholder 2">
            <a:extLst>
              <a:ext uri="{FF2B5EF4-FFF2-40B4-BE49-F238E27FC236}">
                <a16:creationId xmlns:a16="http://schemas.microsoft.com/office/drawing/2014/main" id="{32E677B9-DB3B-1531-2C73-099710193C3C}"/>
              </a:ext>
            </a:extLst>
          </p:cNvPr>
          <p:cNvSpPr>
            <a:spLocks noGrp="1"/>
          </p:cNvSpPr>
          <p:nvPr>
            <p:ph idx="1"/>
          </p:nvPr>
        </p:nvSpPr>
        <p:spPr/>
        <p:txBody>
          <a:bodyPr>
            <a:normAutofit lnSpcReduction="10000"/>
          </a:bodyPr>
          <a:lstStyle/>
          <a:p>
            <a:r>
              <a:rPr lang="en-US" dirty="0"/>
              <a:t>We can connect a Java Debugger window to inspect the agent we created with SML</a:t>
            </a:r>
          </a:p>
          <a:p>
            <a:endParaRPr lang="en-US" dirty="0"/>
          </a:p>
          <a:p>
            <a:pPr marL="342900" indent="-342900">
              <a:buAutoNum type="arabicPeriod"/>
            </a:pPr>
            <a:r>
              <a:rPr lang="en-US" dirty="0"/>
              <a:t>Put a break point before you shut down your kernel</a:t>
            </a:r>
          </a:p>
          <a:p>
            <a:pPr marL="342900" indent="-342900">
              <a:buFont typeface="Arial" panose="020B0604020202020204" pitchFamily="34" charset="0"/>
              <a:buAutoNum type="arabicPeriod"/>
            </a:pPr>
            <a:r>
              <a:rPr lang="en-US" dirty="0"/>
              <a:t>Run your SML script in </a:t>
            </a:r>
            <a:r>
              <a:rPr lang="en-US" i="1" dirty="0"/>
              <a:t>Debugging </a:t>
            </a:r>
            <a:r>
              <a:rPr lang="en-US" dirty="0"/>
              <a:t>mode</a:t>
            </a:r>
          </a:p>
          <a:p>
            <a:pPr marL="342900" indent="-342900">
              <a:buAutoNum type="arabicPeriod"/>
            </a:pPr>
            <a:r>
              <a:rPr lang="en-US" dirty="0"/>
              <a:t>Open a Soar Java Debugger window</a:t>
            </a:r>
          </a:p>
          <a:p>
            <a:pPr marL="571500" lvl="1" indent="-342900"/>
            <a:r>
              <a:rPr lang="en-US" dirty="0"/>
              <a:t>Run the </a:t>
            </a:r>
            <a:r>
              <a:rPr lang="en-US" dirty="0" err="1"/>
              <a:t>SoarJavaDebugger.sh</a:t>
            </a:r>
            <a:r>
              <a:rPr lang="en-US" dirty="0"/>
              <a:t>/.bat file (See Lesson 00.)</a:t>
            </a:r>
          </a:p>
          <a:p>
            <a:pPr marL="342900" indent="-342900">
              <a:buFont typeface="+mj-lt"/>
              <a:buAutoNum type="arabicPeriod"/>
            </a:pPr>
            <a:r>
              <a:rPr lang="en-US" dirty="0"/>
              <a:t>From the Debugger, navigate to </a:t>
            </a:r>
            <a:r>
              <a:rPr lang="en-US" i="1" dirty="0"/>
              <a:t>Kernel</a:t>
            </a:r>
            <a:r>
              <a:rPr lang="en-US" dirty="0"/>
              <a:t> &gt; </a:t>
            </a:r>
            <a:r>
              <a:rPr lang="en-US" i="1" dirty="0"/>
              <a:t>Connect to remote Soar</a:t>
            </a:r>
            <a:endParaRPr lang="en-US" dirty="0"/>
          </a:p>
          <a:p>
            <a:pPr marL="342900" indent="-342900">
              <a:buFont typeface="+mj-lt"/>
              <a:buAutoNum type="arabicPeriod"/>
            </a:pPr>
            <a:r>
              <a:rPr lang="en-US" dirty="0"/>
              <a:t>Click Ok to shut down the kernel that was created for the Debugger when it launched.</a:t>
            </a:r>
          </a:p>
          <a:p>
            <a:pPr marL="342900" indent="-342900">
              <a:buFont typeface="+mj-lt"/>
              <a:buAutoNum type="arabicPeriod"/>
            </a:pPr>
            <a:r>
              <a:rPr lang="en-US" dirty="0"/>
              <a:t>Change the Port number to 12345 to match your code.</a:t>
            </a:r>
          </a:p>
          <a:p>
            <a:pPr marL="571500" lvl="1" indent="-342900"/>
            <a:r>
              <a:rPr lang="en-US" dirty="0"/>
              <a:t>Leave the IP address blank to indicate a local connection.</a:t>
            </a:r>
          </a:p>
          <a:p>
            <a:pPr marL="342900" indent="-342900">
              <a:buFont typeface="+mj-lt"/>
              <a:buAutoNum type="arabicPeriod"/>
            </a:pPr>
            <a:r>
              <a:rPr lang="en-US" dirty="0"/>
              <a:t>You should now be connected to the kernel run by your paused script!</a:t>
            </a:r>
          </a:p>
          <a:p>
            <a:pPr marL="571500" lvl="1" indent="-342900"/>
            <a:r>
              <a:rPr lang="en-US" dirty="0"/>
              <a:t>Run it for one step and inspect the input-link to see your WMEs.</a:t>
            </a:r>
          </a:p>
        </p:txBody>
      </p:sp>
      <p:pic>
        <p:nvPicPr>
          <p:cNvPr id="4" name="Picture 3">
            <a:extLst>
              <a:ext uri="{FF2B5EF4-FFF2-40B4-BE49-F238E27FC236}">
                <a16:creationId xmlns:a16="http://schemas.microsoft.com/office/drawing/2014/main" id="{43F1F39D-424A-31F0-7C31-CA745467FBD9}"/>
              </a:ext>
            </a:extLst>
          </p:cNvPr>
          <p:cNvPicPr>
            <a:picLocks noChangeAspect="1"/>
          </p:cNvPicPr>
          <p:nvPr/>
        </p:nvPicPr>
        <p:blipFill rotWithShape="1">
          <a:blip r:embed="rId2"/>
          <a:srcRect l="34350" b="23155"/>
          <a:stretch/>
        </p:blipFill>
        <p:spPr>
          <a:xfrm>
            <a:off x="8782050" y="1886629"/>
            <a:ext cx="2971800" cy="1706980"/>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532AA72-E1C8-A017-9DA9-A91F46C6C145}"/>
              </a:ext>
            </a:extLst>
          </p:cNvPr>
          <p:cNvPicPr>
            <a:picLocks noChangeAspect="1"/>
          </p:cNvPicPr>
          <p:nvPr/>
        </p:nvPicPr>
        <p:blipFill>
          <a:blip r:embed="rId3"/>
          <a:stretch>
            <a:fillRect/>
          </a:stretch>
        </p:blipFill>
        <p:spPr>
          <a:xfrm>
            <a:off x="9232900" y="4296246"/>
            <a:ext cx="2244725" cy="1384881"/>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964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D18E-1EB4-1E20-D0E7-A1794F0B148F}"/>
              </a:ext>
            </a:extLst>
          </p:cNvPr>
          <p:cNvSpPr>
            <a:spLocks noGrp="1"/>
          </p:cNvSpPr>
          <p:nvPr>
            <p:ph type="title"/>
          </p:nvPr>
        </p:nvSpPr>
        <p:spPr/>
        <p:txBody>
          <a:bodyPr/>
          <a:lstStyle/>
          <a:p>
            <a:r>
              <a:rPr lang="en-US" dirty="0"/>
              <a:t>Be Mindful of Ports!</a:t>
            </a:r>
          </a:p>
        </p:txBody>
      </p:sp>
      <p:sp>
        <p:nvSpPr>
          <p:cNvPr id="3" name="Content Placeholder 2">
            <a:extLst>
              <a:ext uri="{FF2B5EF4-FFF2-40B4-BE49-F238E27FC236}">
                <a16:creationId xmlns:a16="http://schemas.microsoft.com/office/drawing/2014/main" id="{3450BAD4-95EB-8AF4-831F-FDD38496C91F}"/>
              </a:ext>
            </a:extLst>
          </p:cNvPr>
          <p:cNvSpPr>
            <a:spLocks noGrp="1"/>
          </p:cNvSpPr>
          <p:nvPr>
            <p:ph idx="1"/>
          </p:nvPr>
        </p:nvSpPr>
        <p:spPr/>
        <p:txBody>
          <a:bodyPr/>
          <a:lstStyle/>
          <a:p>
            <a:r>
              <a:rPr lang="en-US" dirty="0"/>
              <a:t>When you open the Debugger, it creates its own kernel that uses the default port 12121.</a:t>
            </a:r>
          </a:p>
          <a:p>
            <a:pPr marL="285750" indent="-285750">
              <a:buFont typeface="Arial" panose="020B0604020202020204" pitchFamily="34" charset="0"/>
              <a:buChar char="•"/>
            </a:pPr>
            <a:r>
              <a:rPr lang="en-US" dirty="0"/>
              <a:t>It will use a different port if 12121 is already claimed.</a:t>
            </a:r>
          </a:p>
          <a:p>
            <a:r>
              <a:rPr lang="en-US" dirty="0"/>
              <a:t>If you run your script and it tries to use the same port that the Debugger already claimed, you will get an error:</a:t>
            </a:r>
          </a:p>
          <a:p>
            <a:endParaRPr lang="en-US" dirty="0"/>
          </a:p>
          <a:p>
            <a:endParaRPr lang="en-US" dirty="0"/>
          </a:p>
          <a:p>
            <a:endParaRPr lang="en-US" dirty="0"/>
          </a:p>
          <a:p>
            <a:r>
              <a:rPr lang="en-US" dirty="0"/>
              <a:t>This error won’t prevent your app from running your kernel locally, but it will prevent other apps (like the Debugger) from connecting to your kernel via an internet </a:t>
            </a:r>
            <a:r>
              <a:rPr lang="en-US" dirty="0" err="1"/>
              <a:t>socket:port</a:t>
            </a:r>
            <a:r>
              <a:rPr lang="en-US" dirty="0"/>
              <a:t>.</a:t>
            </a:r>
          </a:p>
          <a:p>
            <a:endParaRPr lang="en-US" dirty="0"/>
          </a:p>
          <a:p>
            <a:r>
              <a:rPr lang="en-US" i="1" dirty="0"/>
              <a:t>Try it</a:t>
            </a:r>
            <a:r>
              <a:rPr lang="en-US" dirty="0"/>
              <a:t>: Change your script to use port 12121 and run it </a:t>
            </a:r>
            <a:r>
              <a:rPr lang="en-US" i="1" dirty="0"/>
              <a:t>after</a:t>
            </a:r>
            <a:r>
              <a:rPr lang="en-US" dirty="0"/>
              <a:t> opening the Debugger.</a:t>
            </a:r>
          </a:p>
        </p:txBody>
      </p:sp>
      <p:sp>
        <p:nvSpPr>
          <p:cNvPr id="5" name="TextBox 4">
            <a:extLst>
              <a:ext uri="{FF2B5EF4-FFF2-40B4-BE49-F238E27FC236}">
                <a16:creationId xmlns:a16="http://schemas.microsoft.com/office/drawing/2014/main" id="{521A87CF-595E-2DCE-E681-64BAF2D1D279}"/>
              </a:ext>
            </a:extLst>
          </p:cNvPr>
          <p:cNvSpPr txBox="1"/>
          <p:nvPr/>
        </p:nvSpPr>
        <p:spPr bwMode="gray">
          <a:xfrm>
            <a:off x="1633979" y="2937496"/>
            <a:ext cx="8924042" cy="830997"/>
          </a:xfrm>
          <a:prstGeom prst="rect">
            <a:avLst/>
          </a:prstGeom>
          <a:solidFill>
            <a:schemeClr val="tx1">
              <a:lumMod val="50000"/>
            </a:schemeClr>
          </a:solidFill>
        </p:spPr>
        <p:txBody>
          <a:bodyPr wrap="square">
            <a:spAutoFit/>
          </a:bodyPr>
          <a:lstStyle/>
          <a:p>
            <a:r>
              <a:rPr lang="en-US" sz="1600" dirty="0">
                <a:solidFill>
                  <a:schemeClr val="bg1"/>
                </a:solidFill>
                <a:latin typeface="Consolas" panose="020B0609020204030204" pitchFamily="49" charset="0"/>
                <a:ea typeface="Menlo" panose="020B0609030804020204" pitchFamily="49" charset="0"/>
                <a:cs typeface="Menlo" panose="020B0609030804020204" pitchFamily="49" charset="0"/>
              </a:rPr>
              <a:t>Creating Soar Kernel using port 12121</a:t>
            </a:r>
          </a:p>
          <a:p>
            <a:r>
              <a:rPr lang="en-US" sz="1600" dirty="0">
                <a:solidFill>
                  <a:schemeClr val="bg1"/>
                </a:solidFill>
                <a:latin typeface="Consolas" panose="020B0609020204030204" pitchFamily="49" charset="0"/>
                <a:ea typeface="Menlo" panose="020B0609030804020204" pitchFamily="49" charset="0"/>
                <a:cs typeface="Menlo" panose="020B0609030804020204" pitchFamily="49" charset="0"/>
              </a:rPr>
              <a:t>Error: Error binding the listener socket to its port number</a:t>
            </a:r>
          </a:p>
          <a:p>
            <a:r>
              <a:rPr lang="en-US" sz="1600" dirty="0">
                <a:solidFill>
                  <a:schemeClr val="bg1"/>
                </a:solidFill>
                <a:latin typeface="Consolas" panose="020B0609020204030204" pitchFamily="49" charset="0"/>
                <a:ea typeface="Menlo" panose="020B0609030804020204" pitchFamily="49" charset="0"/>
                <a:cs typeface="Menlo" panose="020B0609030804020204" pitchFamily="49" charset="0"/>
              </a:rPr>
              <a:t>Failed to create the internet listener socket.  Shutting down listener thread.</a:t>
            </a:r>
          </a:p>
        </p:txBody>
      </p:sp>
    </p:spTree>
    <p:extLst>
      <p:ext uri="{BB962C8B-B14F-4D97-AF65-F5344CB8AC3E}">
        <p14:creationId xmlns:p14="http://schemas.microsoft.com/office/powerpoint/2010/main" val="124609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43A1-1DC7-F6A0-9F3D-F24082CE7201}"/>
              </a:ext>
            </a:extLst>
          </p:cNvPr>
          <p:cNvSpPr>
            <a:spLocks noGrp="1"/>
          </p:cNvSpPr>
          <p:nvPr>
            <p:ph type="title"/>
          </p:nvPr>
        </p:nvSpPr>
        <p:spPr/>
        <p:txBody>
          <a:bodyPr/>
          <a:lstStyle/>
          <a:p>
            <a:r>
              <a:rPr lang="en-US" dirty="0"/>
              <a:t>Let’s Write Some Code – Run the Agent </a:t>
            </a:r>
          </a:p>
        </p:txBody>
      </p:sp>
      <p:sp>
        <p:nvSpPr>
          <p:cNvPr id="3" name="Content Placeholder 2">
            <a:extLst>
              <a:ext uri="{FF2B5EF4-FFF2-40B4-BE49-F238E27FC236}">
                <a16:creationId xmlns:a16="http://schemas.microsoft.com/office/drawing/2014/main" id="{9848D675-1379-520E-37DF-49DAA1CBDE63}"/>
              </a:ext>
            </a:extLst>
          </p:cNvPr>
          <p:cNvSpPr>
            <a:spLocks noGrp="1"/>
          </p:cNvSpPr>
          <p:nvPr>
            <p:ph idx="1"/>
          </p:nvPr>
        </p:nvSpPr>
        <p:spPr>
          <a:xfrm>
            <a:off x="1524000" y="1557210"/>
            <a:ext cx="9144000" cy="4400350"/>
          </a:xfrm>
        </p:spPr>
        <p:txBody>
          <a:bodyPr>
            <a:normAutofit lnSpcReduction="10000"/>
          </a:bodyPr>
          <a:lstStyle/>
          <a:p>
            <a:r>
              <a:rPr lang="en-US" dirty="0"/>
              <a:t>We could run the agent using the Debugger after we connect it to our agent…</a:t>
            </a:r>
          </a:p>
          <a:p>
            <a:r>
              <a:rPr lang="en-US" dirty="0"/>
              <a:t>But we want to run the agent from SML!</a:t>
            </a:r>
          </a:p>
          <a:p>
            <a:pPr marL="342900" indent="-342900">
              <a:buAutoNum type="arabicPeriod"/>
            </a:pPr>
            <a:r>
              <a:rPr lang="en-US" dirty="0"/>
              <a:t>Find the comment labeled “STEP 7” and follow the instructions there.</a:t>
            </a:r>
          </a:p>
          <a:p>
            <a:pPr marL="571500" lvl="1" indent="-342900"/>
            <a:r>
              <a:rPr lang="en-US" dirty="0"/>
              <a:t>Uncomment the print statement</a:t>
            </a:r>
          </a:p>
          <a:p>
            <a:pPr marL="571500" lvl="1" indent="-342900"/>
            <a:r>
              <a:rPr lang="en-US" dirty="0"/>
              <a:t>Add this function call to run the agent until something stops it:</a:t>
            </a:r>
          </a:p>
          <a:p>
            <a:pPr marL="571500" lvl="1" indent="-342900"/>
            <a:endParaRPr lang="en-US" dirty="0"/>
          </a:p>
          <a:p>
            <a:pPr marL="571500" lvl="1" indent="-342900"/>
            <a:endParaRPr lang="en-US" dirty="0"/>
          </a:p>
          <a:p>
            <a:pPr marL="342900" indent="-342900">
              <a:buAutoNum type="arabicPeriod"/>
            </a:pPr>
            <a:r>
              <a:rPr lang="en-US" dirty="0"/>
              <a:t>Test it by seeing the agent run on its own in the Debugger</a:t>
            </a:r>
          </a:p>
          <a:p>
            <a:pPr marL="571500" lvl="1" indent="-342900"/>
            <a:r>
              <a:rPr lang="en-US" dirty="0"/>
              <a:t>Put a breakpoint on this new line in your SML code</a:t>
            </a:r>
          </a:p>
          <a:p>
            <a:pPr marL="571500" lvl="1" indent="-342900"/>
            <a:r>
              <a:rPr lang="en-US" dirty="0"/>
              <a:t>Run the app in debug mode up to this line</a:t>
            </a:r>
          </a:p>
          <a:p>
            <a:pPr marL="571500" lvl="1" indent="-342900"/>
            <a:r>
              <a:rPr lang="en-US" dirty="0"/>
              <a:t>Open a Soar Debugger window and connect it to your agent</a:t>
            </a:r>
          </a:p>
          <a:p>
            <a:pPr marL="571500" lvl="1" indent="-342900"/>
            <a:r>
              <a:rPr lang="en-US" dirty="0"/>
              <a:t>Step over the </a:t>
            </a:r>
            <a:r>
              <a:rPr lang="en-US" dirty="0" err="1">
                <a:latin typeface="Consolas" panose="020B0609020204030204" pitchFamily="49" charset="0"/>
                <a:ea typeface="Menlo" panose="020B0609030804020204" pitchFamily="49" charset="0"/>
                <a:cs typeface="Menlo" panose="020B0609030804020204" pitchFamily="49" charset="0"/>
              </a:rPr>
              <a:t>agent.RunSelfForever</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line to execute it</a:t>
            </a:r>
          </a:p>
          <a:p>
            <a:pPr marL="571500" lvl="1" indent="-342900"/>
            <a:r>
              <a:rPr lang="en-US" dirty="0"/>
              <a:t>See the Soar Debugger run the agent to completion!</a:t>
            </a:r>
          </a:p>
          <a:p>
            <a:pPr marL="571500" lvl="1" indent="-342900">
              <a:buAutoNum type="arabicPeriod"/>
            </a:pPr>
            <a:endParaRPr lang="en-US" dirty="0"/>
          </a:p>
        </p:txBody>
      </p:sp>
      <p:sp>
        <p:nvSpPr>
          <p:cNvPr id="4" name="TextBox 3">
            <a:extLst>
              <a:ext uri="{FF2B5EF4-FFF2-40B4-BE49-F238E27FC236}">
                <a16:creationId xmlns:a16="http://schemas.microsoft.com/office/drawing/2014/main" id="{DE8F2163-F61B-5823-6CDF-9498DB2CEB10}"/>
              </a:ext>
            </a:extLst>
          </p:cNvPr>
          <p:cNvSpPr txBox="1"/>
          <p:nvPr/>
        </p:nvSpPr>
        <p:spPr bwMode="gray">
          <a:xfrm>
            <a:off x="4638675" y="3259723"/>
            <a:ext cx="291465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err="1">
                <a:solidFill>
                  <a:schemeClr val="tx1">
                    <a:lumMod val="50000"/>
                  </a:schemeClr>
                </a:solidFill>
                <a:effectLst/>
                <a:latin typeface="Consolas" panose="020B0609020204030204" pitchFamily="49" charset="0"/>
              </a:rPr>
              <a:t>agent.RunSelfForever</a:t>
            </a:r>
            <a:r>
              <a:rPr lang="en-US" sz="1600" b="0" dirty="0">
                <a:solidFill>
                  <a:schemeClr val="tx1">
                    <a:lumMod val="50000"/>
                  </a:schemeClr>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81B2D9F-EAC0-0853-950F-043B0C9CFEB9}"/>
              </a:ext>
            </a:extLst>
          </p:cNvPr>
          <p:cNvPicPr>
            <a:picLocks noChangeAspect="1"/>
          </p:cNvPicPr>
          <p:nvPr/>
        </p:nvPicPr>
        <p:blipFill rotWithShape="1">
          <a:blip r:embed="rId2"/>
          <a:srcRect l="-379" t="15389" r="23341"/>
          <a:stretch/>
        </p:blipFill>
        <p:spPr>
          <a:xfrm>
            <a:off x="8415421" y="3982997"/>
            <a:ext cx="3143166" cy="1760023"/>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68D5E2B-0749-4576-DF7B-90BC735384D1}"/>
              </a:ext>
            </a:extLst>
          </p:cNvPr>
          <p:cNvSpPr/>
          <p:nvPr/>
        </p:nvSpPr>
        <p:spPr bwMode="gray">
          <a:xfrm>
            <a:off x="9105900" y="2209800"/>
            <a:ext cx="2657475" cy="107632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Recall that our agent will interrupt itself when it sends output!</a:t>
            </a:r>
          </a:p>
        </p:txBody>
      </p:sp>
    </p:spTree>
    <p:extLst>
      <p:ext uri="{BB962C8B-B14F-4D97-AF65-F5344CB8AC3E}">
        <p14:creationId xmlns:p14="http://schemas.microsoft.com/office/powerpoint/2010/main" val="195382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C4C4-21F4-911F-149E-CDE4F251419A}"/>
              </a:ext>
            </a:extLst>
          </p:cNvPr>
          <p:cNvSpPr>
            <a:spLocks noGrp="1"/>
          </p:cNvSpPr>
          <p:nvPr>
            <p:ph type="title"/>
          </p:nvPr>
        </p:nvSpPr>
        <p:spPr/>
        <p:txBody>
          <a:bodyPr/>
          <a:lstStyle/>
          <a:p>
            <a:r>
              <a:rPr lang="en-US" dirty="0"/>
              <a:t>Let’s Write Some Code – Reading the Soar Output-Link</a:t>
            </a:r>
          </a:p>
        </p:txBody>
      </p:sp>
      <p:sp>
        <p:nvSpPr>
          <p:cNvPr id="3" name="Content Placeholder 2">
            <a:extLst>
              <a:ext uri="{FF2B5EF4-FFF2-40B4-BE49-F238E27FC236}">
                <a16:creationId xmlns:a16="http://schemas.microsoft.com/office/drawing/2014/main" id="{4935C5D3-CE0D-7BF9-4A60-C13CF1642486}"/>
              </a:ext>
            </a:extLst>
          </p:cNvPr>
          <p:cNvSpPr>
            <a:spLocks noGrp="1"/>
          </p:cNvSpPr>
          <p:nvPr>
            <p:ph idx="1"/>
          </p:nvPr>
        </p:nvSpPr>
        <p:spPr/>
        <p:txBody>
          <a:bodyPr>
            <a:normAutofit lnSpcReduction="10000"/>
          </a:bodyPr>
          <a:lstStyle/>
          <a:p>
            <a:r>
              <a:rPr lang="en-US" dirty="0"/>
              <a:t>Now let’s get our app to read the output created by our Soar agent!</a:t>
            </a:r>
          </a:p>
          <a:p>
            <a:pPr marL="342900" indent="-342900">
              <a:buAutoNum type="arabicPeriod"/>
            </a:pPr>
            <a:r>
              <a:rPr lang="en-US" dirty="0"/>
              <a:t>Find the comment labeled “STEP 8” and follow the instructions there.</a:t>
            </a:r>
          </a:p>
          <a:p>
            <a:pPr marL="571500" lvl="1" indent="-342900"/>
            <a:r>
              <a:rPr lang="en-US" dirty="0"/>
              <a:t>Uncomment just these lines:</a:t>
            </a:r>
          </a:p>
          <a:p>
            <a:pPr marL="571500" lvl="1" indent="-342900"/>
            <a:r>
              <a:rPr lang="en-US" dirty="0"/>
              <a:t>Replace the underscores with this to get the output-link ID:</a:t>
            </a:r>
          </a:p>
          <a:p>
            <a:pPr marL="342900" indent="-342900">
              <a:buAutoNum type="arabicPeriod"/>
            </a:pPr>
            <a:endParaRPr lang="en-US" dirty="0"/>
          </a:p>
          <a:p>
            <a:pPr marL="342900" indent="-342900">
              <a:buAutoNum type="arabicPeriod"/>
            </a:pPr>
            <a:r>
              <a:rPr lang="en-US" dirty="0"/>
              <a:t>Run your script</a:t>
            </a:r>
          </a:p>
          <a:p>
            <a:pPr marL="571500" lvl="1" indent="-342900"/>
            <a:r>
              <a:rPr lang="en-US" dirty="0"/>
              <a:t>You should see the “No output detected yet.” message. What happened?</a:t>
            </a:r>
          </a:p>
          <a:p>
            <a:pPr marL="571500" lvl="1" indent="-342900"/>
            <a:r>
              <a:rPr lang="en-US" dirty="0" err="1">
                <a:latin typeface="Consolas" panose="020B0609020204030204" pitchFamily="49" charset="0"/>
                <a:ea typeface="Menlo" panose="020B0609030804020204" pitchFamily="49" charset="0"/>
                <a:cs typeface="Menlo" panose="020B0609030804020204" pitchFamily="49" charset="0"/>
              </a:rPr>
              <a:t>GetOutputLink</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will return </a:t>
            </a:r>
            <a:r>
              <a:rPr lang="en-US" dirty="0">
                <a:latin typeface="Consolas" panose="020B0609020204030204" pitchFamily="49" charset="0"/>
                <a:ea typeface="Menlo" panose="020B0609030804020204" pitchFamily="49" charset="0"/>
                <a:cs typeface="Menlo" panose="020B0609030804020204" pitchFamily="49" charset="0"/>
              </a:rPr>
              <a:t>None</a:t>
            </a:r>
            <a:r>
              <a:rPr lang="en-US" dirty="0"/>
              <a:t> until the agent has sent its first output.</a:t>
            </a:r>
          </a:p>
          <a:p>
            <a:pPr marL="571500" lvl="1" indent="-342900"/>
            <a:r>
              <a:rPr lang="en-US" dirty="0"/>
              <a:t>But if you check the Soar Debugger, you’ll notice that your agent </a:t>
            </a:r>
            <a:r>
              <a:rPr lang="en-US" i="1" dirty="0"/>
              <a:t>has</a:t>
            </a:r>
            <a:r>
              <a:rPr lang="en-US" dirty="0"/>
              <a:t> sent output.</a:t>
            </a:r>
            <a:br>
              <a:rPr lang="en-US" dirty="0"/>
            </a:br>
            <a:r>
              <a:rPr lang="en-US" dirty="0"/>
              <a:t>So why does </a:t>
            </a:r>
            <a:r>
              <a:rPr lang="en-US" dirty="0" err="1">
                <a:latin typeface="Consolas" panose="020B0609020204030204" pitchFamily="49" charset="0"/>
                <a:ea typeface="Menlo" panose="020B0609030804020204" pitchFamily="49" charset="0"/>
                <a:cs typeface="Menlo" panose="020B0609030804020204" pitchFamily="49" charset="0"/>
              </a:rPr>
              <a:t>ol_id</a:t>
            </a:r>
            <a:r>
              <a:rPr lang="en-US" dirty="0">
                <a:latin typeface="Consolas" panose="020B0609020204030204" pitchFamily="49" charset="0"/>
                <a:ea typeface="Menlo" panose="020B0609030804020204" pitchFamily="49" charset="0"/>
                <a:cs typeface="Menlo" panose="020B0609030804020204" pitchFamily="49" charset="0"/>
              </a:rPr>
              <a:t> == None</a:t>
            </a:r>
            <a:r>
              <a:rPr lang="en-US" dirty="0"/>
              <a:t>?</a:t>
            </a:r>
          </a:p>
          <a:p>
            <a:pPr marL="571500" lvl="1" indent="-342900"/>
            <a:r>
              <a:rPr lang="en-US" dirty="0"/>
              <a:t>Our agent interrupted itself as soon as it generated its output.</a:t>
            </a:r>
            <a:br>
              <a:rPr lang="en-US" dirty="0"/>
            </a:br>
            <a:r>
              <a:rPr lang="en-US" dirty="0"/>
              <a:t>That means it also stopped Soar from transmitting its output-link updates!</a:t>
            </a:r>
          </a:p>
        </p:txBody>
      </p:sp>
      <p:sp>
        <p:nvSpPr>
          <p:cNvPr id="5" name="TextBox 4">
            <a:extLst>
              <a:ext uri="{FF2B5EF4-FFF2-40B4-BE49-F238E27FC236}">
                <a16:creationId xmlns:a16="http://schemas.microsoft.com/office/drawing/2014/main" id="{C083B710-2B9F-E4A9-131C-2FD1B3B870D3}"/>
              </a:ext>
            </a:extLst>
          </p:cNvPr>
          <p:cNvSpPr txBox="1"/>
          <p:nvPr/>
        </p:nvSpPr>
        <p:spPr bwMode="gray">
          <a:xfrm>
            <a:off x="8529637" y="2219236"/>
            <a:ext cx="3076576" cy="64633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200" b="0" dirty="0">
                <a:solidFill>
                  <a:schemeClr val="tx1">
                    <a:lumMod val="50000"/>
                  </a:schemeClr>
                </a:solidFill>
                <a:effectLst/>
                <a:latin typeface="Consolas" panose="020B0609020204030204" pitchFamily="49" charset="0"/>
              </a:rPr>
              <a:t># </a:t>
            </a:r>
            <a:r>
              <a:rPr lang="en-US" sz="1200" b="0" dirty="0" err="1">
                <a:solidFill>
                  <a:schemeClr val="tx1">
                    <a:lumMod val="50000"/>
                  </a:schemeClr>
                </a:solidFill>
                <a:effectLst/>
                <a:latin typeface="Consolas" panose="020B0609020204030204" pitchFamily="49" charset="0"/>
              </a:rPr>
              <a:t>ol_id</a:t>
            </a:r>
            <a:r>
              <a:rPr lang="en-US" sz="1200" b="0" dirty="0">
                <a:solidFill>
                  <a:schemeClr val="tx1">
                    <a:lumMod val="50000"/>
                  </a:schemeClr>
                </a:solidFill>
                <a:effectLst/>
                <a:latin typeface="Consolas" panose="020B0609020204030204" pitchFamily="49" charset="0"/>
              </a:rPr>
              <a:t> = ____</a:t>
            </a:r>
          </a:p>
          <a:p>
            <a:r>
              <a:rPr lang="en-US" sz="1200" b="0" dirty="0">
                <a:solidFill>
                  <a:schemeClr val="tx1">
                    <a:lumMod val="50000"/>
                  </a:schemeClr>
                </a:solidFill>
                <a:effectLst/>
                <a:latin typeface="Consolas" panose="020B0609020204030204" pitchFamily="49" charset="0"/>
              </a:rPr>
              <a:t># if </a:t>
            </a:r>
            <a:r>
              <a:rPr lang="en-US" sz="1200" b="0" dirty="0" err="1">
                <a:solidFill>
                  <a:schemeClr val="tx1">
                    <a:lumMod val="50000"/>
                  </a:schemeClr>
                </a:solidFill>
                <a:effectLst/>
                <a:latin typeface="Consolas" panose="020B0609020204030204" pitchFamily="49" charset="0"/>
              </a:rPr>
              <a:t>ol_id</a:t>
            </a:r>
            <a:r>
              <a:rPr lang="en-US" sz="1200" b="0" dirty="0">
                <a:solidFill>
                  <a:schemeClr val="tx1">
                    <a:lumMod val="50000"/>
                  </a:schemeClr>
                </a:solidFill>
                <a:effectLst/>
                <a:latin typeface="Consolas" panose="020B0609020204030204" pitchFamily="49" charset="0"/>
              </a:rPr>
              <a:t> is None:</a:t>
            </a:r>
          </a:p>
          <a:p>
            <a:r>
              <a:rPr lang="en-US" sz="1200" b="0" dirty="0">
                <a:solidFill>
                  <a:schemeClr val="tx1">
                    <a:lumMod val="50000"/>
                  </a:schemeClr>
                </a:solidFill>
                <a:effectLst/>
                <a:latin typeface="Consolas" panose="020B0609020204030204" pitchFamily="49" charset="0"/>
              </a:rPr>
              <a:t># print("No output detected yet.")</a:t>
            </a:r>
          </a:p>
        </p:txBody>
      </p:sp>
      <p:sp>
        <p:nvSpPr>
          <p:cNvPr id="6" name="TextBox 5">
            <a:extLst>
              <a:ext uri="{FF2B5EF4-FFF2-40B4-BE49-F238E27FC236}">
                <a16:creationId xmlns:a16="http://schemas.microsoft.com/office/drawing/2014/main" id="{8463CCB3-98D4-A70C-B7FC-A5571C28A9A0}"/>
              </a:ext>
            </a:extLst>
          </p:cNvPr>
          <p:cNvSpPr txBox="1"/>
          <p:nvPr/>
        </p:nvSpPr>
        <p:spPr bwMode="gray">
          <a:xfrm>
            <a:off x="4448176" y="2865567"/>
            <a:ext cx="3295648" cy="307777"/>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400" b="0" dirty="0" err="1">
                <a:solidFill>
                  <a:schemeClr val="tx1">
                    <a:lumMod val="50000"/>
                  </a:schemeClr>
                </a:solidFill>
                <a:effectLst/>
                <a:latin typeface="Consolas" panose="020B0609020204030204" pitchFamily="49" charset="0"/>
              </a:rPr>
              <a:t>ol_id</a:t>
            </a:r>
            <a:r>
              <a:rPr lang="en-US" sz="1400" b="0" dirty="0">
                <a:solidFill>
                  <a:schemeClr val="tx1">
                    <a:lumMod val="50000"/>
                  </a:schemeClr>
                </a:solidFill>
                <a:effectLst/>
                <a:latin typeface="Consolas" panose="020B0609020204030204" pitchFamily="49" charset="0"/>
              </a:rPr>
              <a:t> = </a:t>
            </a:r>
            <a:r>
              <a:rPr lang="en-US" sz="1400" b="1" dirty="0" err="1">
                <a:solidFill>
                  <a:schemeClr val="tx1">
                    <a:lumMod val="50000"/>
                  </a:schemeClr>
                </a:solidFill>
                <a:effectLst/>
                <a:latin typeface="Consolas" panose="020B0609020204030204" pitchFamily="49" charset="0"/>
              </a:rPr>
              <a:t>agent.GetOutputLink</a:t>
            </a:r>
            <a:r>
              <a:rPr lang="en-US" sz="1400" b="1" dirty="0">
                <a:solidFill>
                  <a:schemeClr val="tx1">
                    <a:lumMod val="50000"/>
                  </a:schemeClr>
                </a:solidFill>
                <a:effectLst/>
                <a:latin typeface="Consolas" panose="020B0609020204030204" pitchFamily="49" charset="0"/>
              </a:rPr>
              <a:t>()</a:t>
            </a:r>
          </a:p>
        </p:txBody>
      </p:sp>
      <p:cxnSp>
        <p:nvCxnSpPr>
          <p:cNvPr id="7" name="Straight Connector 6">
            <a:extLst>
              <a:ext uri="{FF2B5EF4-FFF2-40B4-BE49-F238E27FC236}">
                <a16:creationId xmlns:a16="http://schemas.microsoft.com/office/drawing/2014/main" id="{030F16B7-DEEC-0628-89B1-463D925D7F2D}"/>
              </a:ext>
            </a:extLst>
          </p:cNvPr>
          <p:cNvCxnSpPr>
            <a:cxnSpLocks/>
          </p:cNvCxnSpPr>
          <p:nvPr/>
        </p:nvCxnSpPr>
        <p:spPr bwMode="gray">
          <a:xfrm>
            <a:off x="5257799" y="2409939"/>
            <a:ext cx="3076576" cy="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CBC8000-3EE7-A905-9C76-DEFA558A4D47}"/>
              </a:ext>
            </a:extLst>
          </p:cNvPr>
          <p:cNvCxnSpPr>
            <a:cxnSpLocks/>
          </p:cNvCxnSpPr>
          <p:nvPr/>
        </p:nvCxnSpPr>
        <p:spPr bwMode="gray">
          <a:xfrm rot="10800000" flipV="1">
            <a:off x="7787582" y="2667000"/>
            <a:ext cx="415825" cy="352454"/>
          </a:xfrm>
          <a:prstGeom prst="bentConnector3">
            <a:avLst>
              <a:gd name="adj1" fmla="val -21009"/>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91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C4C4-21F4-911F-149E-CDE4F251419A}"/>
              </a:ext>
            </a:extLst>
          </p:cNvPr>
          <p:cNvSpPr>
            <a:spLocks noGrp="1"/>
          </p:cNvSpPr>
          <p:nvPr>
            <p:ph type="title"/>
          </p:nvPr>
        </p:nvSpPr>
        <p:spPr/>
        <p:txBody>
          <a:bodyPr/>
          <a:lstStyle/>
          <a:p>
            <a:r>
              <a:rPr lang="en-US" dirty="0"/>
              <a:t>Let’s Write Some Code – Run a Single Step</a:t>
            </a:r>
          </a:p>
        </p:txBody>
      </p:sp>
      <p:sp>
        <p:nvSpPr>
          <p:cNvPr id="3" name="Content Placeholder 2">
            <a:extLst>
              <a:ext uri="{FF2B5EF4-FFF2-40B4-BE49-F238E27FC236}">
                <a16:creationId xmlns:a16="http://schemas.microsoft.com/office/drawing/2014/main" id="{4935C5D3-CE0D-7BF9-4A60-C13CF1642486}"/>
              </a:ext>
            </a:extLst>
          </p:cNvPr>
          <p:cNvSpPr>
            <a:spLocks noGrp="1"/>
          </p:cNvSpPr>
          <p:nvPr>
            <p:ph idx="1"/>
          </p:nvPr>
        </p:nvSpPr>
        <p:spPr/>
        <p:txBody>
          <a:bodyPr>
            <a:normAutofit/>
          </a:bodyPr>
          <a:lstStyle/>
          <a:p>
            <a:r>
              <a:rPr lang="en-US" dirty="0"/>
              <a:t>We need our agent to run just a little longer</a:t>
            </a:r>
          </a:p>
          <a:p>
            <a:pPr marL="342900" indent="-342900">
              <a:buAutoNum type="arabicPeriod"/>
            </a:pPr>
            <a:r>
              <a:rPr lang="en-US" dirty="0"/>
              <a:t>Go back to the comment labeled “STEP 9” and follow the instructions there.</a:t>
            </a:r>
          </a:p>
          <a:p>
            <a:pPr marL="571500" lvl="1" indent="-342900"/>
            <a:r>
              <a:rPr lang="en-US" dirty="0"/>
              <a:t>Use the following to run the agent for a single decision cycle:</a:t>
            </a:r>
          </a:p>
          <a:p>
            <a:pPr marL="342900" indent="-342900">
              <a:buAutoNum type="arabicPeriod"/>
            </a:pPr>
            <a:endParaRPr lang="en-US" dirty="0"/>
          </a:p>
          <a:p>
            <a:pPr marL="342900" indent="-342900">
              <a:buAutoNum type="arabicPeriod"/>
            </a:pPr>
            <a:r>
              <a:rPr lang="en-US" dirty="0"/>
              <a:t>Now run your script again</a:t>
            </a:r>
          </a:p>
          <a:p>
            <a:pPr marL="571500" lvl="1" indent="-342900"/>
            <a:r>
              <a:rPr lang="en-US" dirty="0"/>
              <a:t>You should </a:t>
            </a:r>
            <a:r>
              <a:rPr lang="en-US" b="1" i="1" dirty="0"/>
              <a:t>not</a:t>
            </a:r>
            <a:r>
              <a:rPr lang="en-US" dirty="0"/>
              <a:t> see the “No output detected yet.” message anymore!</a:t>
            </a:r>
          </a:p>
          <a:p>
            <a:pPr marL="571500" lvl="1" indent="-342900"/>
            <a:r>
              <a:rPr lang="en-US" dirty="0"/>
              <a:t>This means that </a:t>
            </a:r>
            <a:r>
              <a:rPr lang="en-US" dirty="0" err="1">
                <a:latin typeface="Consolas" panose="020B0609020204030204" pitchFamily="49" charset="0"/>
                <a:ea typeface="Menlo" panose="020B0609030804020204" pitchFamily="49" charset="0"/>
                <a:cs typeface="Menlo" panose="020B0609030804020204" pitchFamily="49" charset="0"/>
              </a:rPr>
              <a:t>ol_id</a:t>
            </a:r>
            <a:r>
              <a:rPr lang="en-US" dirty="0"/>
              <a:t> will now let you read the agent’s output-link.</a:t>
            </a:r>
          </a:p>
          <a:p>
            <a:pPr marL="571500" lvl="1" indent="-342900"/>
            <a:endParaRPr lang="en-US" dirty="0"/>
          </a:p>
          <a:p>
            <a:r>
              <a:rPr lang="en-US" dirty="0"/>
              <a:t>Now we just need to read the WMEs that are on this output-link ID….</a:t>
            </a:r>
          </a:p>
        </p:txBody>
      </p:sp>
      <p:sp>
        <p:nvSpPr>
          <p:cNvPr id="6" name="TextBox 5">
            <a:extLst>
              <a:ext uri="{FF2B5EF4-FFF2-40B4-BE49-F238E27FC236}">
                <a16:creationId xmlns:a16="http://schemas.microsoft.com/office/drawing/2014/main" id="{8463CCB3-98D4-A70C-B7FC-A5571C28A9A0}"/>
              </a:ext>
            </a:extLst>
          </p:cNvPr>
          <p:cNvSpPr txBox="1"/>
          <p:nvPr/>
        </p:nvSpPr>
        <p:spPr bwMode="gray">
          <a:xfrm>
            <a:off x="4981575" y="2646492"/>
            <a:ext cx="2228850"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err="1">
                <a:solidFill>
                  <a:schemeClr val="tx1">
                    <a:lumMod val="50000"/>
                  </a:schemeClr>
                </a:solidFill>
                <a:effectLst/>
                <a:latin typeface="Consolas" panose="020B0609020204030204" pitchFamily="49" charset="0"/>
              </a:rPr>
              <a:t>agent.RunSelf</a:t>
            </a:r>
            <a:r>
              <a:rPr lang="en-US" sz="1600" b="0" dirty="0">
                <a:solidFill>
                  <a:schemeClr val="tx1">
                    <a:lumMod val="50000"/>
                  </a:schemeClr>
                </a:solidFill>
                <a:effectLst/>
                <a:latin typeface="Consolas" panose="020B0609020204030204" pitchFamily="49" charset="0"/>
              </a:rPr>
              <a:t>(1)</a:t>
            </a:r>
          </a:p>
        </p:txBody>
      </p:sp>
    </p:spTree>
    <p:extLst>
      <p:ext uri="{BB962C8B-B14F-4D97-AF65-F5344CB8AC3E}">
        <p14:creationId xmlns:p14="http://schemas.microsoft.com/office/powerpoint/2010/main" val="2452147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C4C4-21F4-911F-149E-CDE4F251419A}"/>
              </a:ext>
            </a:extLst>
          </p:cNvPr>
          <p:cNvSpPr>
            <a:spLocks noGrp="1"/>
          </p:cNvSpPr>
          <p:nvPr>
            <p:ph type="title"/>
          </p:nvPr>
        </p:nvSpPr>
        <p:spPr/>
        <p:txBody>
          <a:bodyPr/>
          <a:lstStyle/>
          <a:p>
            <a:r>
              <a:rPr lang="en-US" dirty="0"/>
              <a:t>Reading the Agent’s Output</a:t>
            </a:r>
          </a:p>
        </p:txBody>
      </p:sp>
      <p:sp>
        <p:nvSpPr>
          <p:cNvPr id="3" name="Content Placeholder 2">
            <a:extLst>
              <a:ext uri="{FF2B5EF4-FFF2-40B4-BE49-F238E27FC236}">
                <a16:creationId xmlns:a16="http://schemas.microsoft.com/office/drawing/2014/main" id="{4935C5D3-CE0D-7BF9-4A60-C13CF1642486}"/>
              </a:ext>
            </a:extLst>
          </p:cNvPr>
          <p:cNvSpPr>
            <a:spLocks noGrp="1"/>
          </p:cNvSpPr>
          <p:nvPr>
            <p:ph idx="1"/>
          </p:nvPr>
        </p:nvSpPr>
        <p:spPr>
          <a:xfrm>
            <a:off x="1524000" y="1333500"/>
            <a:ext cx="9144000" cy="4591050"/>
          </a:xfrm>
        </p:spPr>
        <p:txBody>
          <a:bodyPr>
            <a:normAutofit fontScale="92500" lnSpcReduction="10000"/>
          </a:bodyPr>
          <a:lstStyle/>
          <a:p>
            <a:r>
              <a:rPr lang="en-US" dirty="0"/>
              <a:t>We just want to read 2 parts of the agent’s output for now:</a:t>
            </a:r>
          </a:p>
          <a:p>
            <a:pPr marL="285750" indent="-285750">
              <a:buFont typeface="Arial" panose="020B0604020202020204" pitchFamily="34" charset="0"/>
              <a:buChar char="•"/>
            </a:pPr>
            <a:r>
              <a:rPr lang="en-US" dirty="0"/>
              <a:t>The count of items in the output recommendation list</a:t>
            </a:r>
          </a:p>
          <a:p>
            <a:pPr marL="285750" indent="-285750">
              <a:buFont typeface="Arial" panose="020B0604020202020204" pitchFamily="34" charset="0"/>
              <a:buChar char="•"/>
            </a:pPr>
            <a:r>
              <a:rPr lang="en-US" dirty="0"/>
              <a:t>The name of the first supplier in the recommendation list (if the count is &gt;0)</a:t>
            </a:r>
          </a:p>
          <a:p>
            <a:pPr marL="285750" indent="-285750">
              <a:buFont typeface="Arial" panose="020B0604020202020204" pitchFamily="34" charset="0"/>
              <a:buChar char="•"/>
            </a:pPr>
            <a:endParaRPr lang="en-US" dirty="0"/>
          </a:p>
          <a:p>
            <a:r>
              <a:rPr lang="en-US" dirty="0"/>
              <a:t>Recall that the agent’s output is structured as follows:</a:t>
            </a:r>
          </a:p>
          <a:p>
            <a:endParaRPr lang="en-US" dirty="0"/>
          </a:p>
          <a:p>
            <a:endParaRPr lang="en-US" dirty="0"/>
          </a:p>
          <a:p>
            <a:endParaRPr lang="en-US" dirty="0"/>
          </a:p>
          <a:p>
            <a:endParaRPr lang="en-US" dirty="0"/>
          </a:p>
          <a:p>
            <a:endParaRPr lang="en-US" dirty="0"/>
          </a:p>
          <a:p>
            <a:endParaRPr lang="en-US" dirty="0"/>
          </a:p>
          <a:p>
            <a:endParaRPr lang="en-US" dirty="0"/>
          </a:p>
          <a:p>
            <a:r>
              <a:rPr lang="en-US" dirty="0"/>
              <a:t>So we’ll want to access:</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output-</a:t>
            </a:r>
            <a:r>
              <a:rPr lang="en-US" dirty="0" err="1">
                <a:latin typeface="Consolas" panose="020B0609020204030204" pitchFamily="49" charset="0"/>
                <a:ea typeface="Menlo" panose="020B0609030804020204" pitchFamily="49" charset="0"/>
                <a:cs typeface="Menlo" panose="020B0609030804020204" pitchFamily="49" charset="0"/>
              </a:rPr>
              <a:t>link.supplier</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list.count</a:t>
            </a:r>
            <a:r>
              <a:rPr lang="en-US" dirty="0">
                <a:latin typeface="Consolas" panose="020B0609020204030204" pitchFamily="49" charset="0"/>
                <a:ea typeface="Menlo" panose="020B0609030804020204" pitchFamily="49" charset="0"/>
                <a:cs typeface="Menlo" panose="020B0609030804020204" pitchFamily="49" charset="0"/>
              </a:rPr>
              <a:t> INT</a:t>
            </a:r>
            <a:endParaRPr lang="en-US" dirty="0">
              <a:latin typeface="Consolas" panose="020B0609020204030204" pitchFamily="49" charset="0"/>
            </a:endParaRP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output-link.supplier-list.first-supplier.name STRING</a:t>
            </a:r>
            <a:endParaRPr lang="en-US" dirty="0">
              <a:latin typeface="Consolas" panose="020B0609020204030204" pitchFamily="49" charset="0"/>
            </a:endParaRPr>
          </a:p>
        </p:txBody>
      </p:sp>
      <p:sp>
        <p:nvSpPr>
          <p:cNvPr id="5" name="TextBox 4">
            <a:extLst>
              <a:ext uri="{FF2B5EF4-FFF2-40B4-BE49-F238E27FC236}">
                <a16:creationId xmlns:a16="http://schemas.microsoft.com/office/drawing/2014/main" id="{C083B710-2B9F-E4A9-131C-2FD1B3B870D3}"/>
              </a:ext>
            </a:extLst>
          </p:cNvPr>
          <p:cNvSpPr txBox="1"/>
          <p:nvPr/>
        </p:nvSpPr>
        <p:spPr bwMode="gray">
          <a:xfrm>
            <a:off x="2736915" y="2909831"/>
            <a:ext cx="6718170" cy="203132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b="0" dirty="0">
                <a:solidFill>
                  <a:schemeClr val="tx1">
                    <a:lumMod val="50000"/>
                  </a:schemeClr>
                </a:solidFill>
                <a:effectLst/>
                <a:latin typeface="Consolas" panose="020B0609020204030204" pitchFamily="49" charset="0"/>
              </a:rPr>
              <a:t>^output-link ID</a:t>
            </a:r>
          </a:p>
          <a:p>
            <a:r>
              <a:rPr lang="en-US" sz="1400" dirty="0">
                <a:solidFill>
                  <a:schemeClr val="tx1">
                    <a:lumMod val="50000"/>
                  </a:schemeClr>
                </a:solidFill>
                <a:latin typeface="Consolas" panose="020B0609020204030204" pitchFamily="49" charset="0"/>
              </a:rPr>
              <a:t> </a:t>
            </a:r>
            <a:r>
              <a:rPr lang="en-US" sz="1400" b="0" dirty="0">
                <a:solidFill>
                  <a:schemeClr val="tx1">
                    <a:lumMod val="50000"/>
                  </a:schemeClr>
                </a:solidFill>
                <a:effectLst/>
                <a:latin typeface="Consolas" panose="020B0609020204030204" pitchFamily="49" charset="0"/>
              </a:rPr>
              <a:t> ^</a:t>
            </a:r>
            <a:r>
              <a:rPr lang="en-US" sz="1400" dirty="0">
                <a:solidFill>
                  <a:schemeClr val="tx1">
                    <a:lumMod val="50000"/>
                  </a:schemeClr>
                </a:solidFill>
                <a:effectLst/>
                <a:latin typeface="Consolas" panose="020B0609020204030204" pitchFamily="49" charset="0"/>
              </a:rPr>
              <a:t>supplier-list ID</a:t>
            </a:r>
            <a:r>
              <a:rPr lang="en-US" sz="1400" b="0" dirty="0">
                <a:solidFill>
                  <a:schemeClr val="tx1">
                    <a:lumMod val="50000"/>
                  </a:schemeClr>
                </a:solidFill>
                <a:effectLst/>
                <a:latin typeface="Consolas" panose="020B0609020204030204" pitchFamily="49" charset="0"/>
              </a:rPr>
              <a:t>    #</a:t>
            </a:r>
            <a:r>
              <a:rPr lang="en-US" sz="1400" dirty="0">
                <a:solidFill>
                  <a:schemeClr val="tx1">
                    <a:lumMod val="50000"/>
                  </a:schemeClr>
                </a:solidFill>
                <a:latin typeface="Consolas" panose="020B0609020204030204" pitchFamily="49" charset="0"/>
              </a:rPr>
              <a:t> The ID of a </a:t>
            </a:r>
            <a:r>
              <a:rPr lang="en-US" sz="1400" b="0" dirty="0">
                <a:solidFill>
                  <a:schemeClr val="tx1">
                    <a:lumMod val="50000"/>
                  </a:schemeClr>
                </a:solidFill>
                <a:effectLst/>
                <a:latin typeface="Consolas" panose="020B0609020204030204" pitchFamily="49" charset="0"/>
              </a:rPr>
              <a:t>single supplier list</a:t>
            </a:r>
          </a:p>
          <a:p>
            <a:r>
              <a:rPr lang="en-US" sz="1400" dirty="0">
                <a:solidFill>
                  <a:schemeClr val="tx1">
                    <a:lumMod val="50000"/>
                  </a:schemeClr>
                </a:solidFill>
                <a:latin typeface="Consolas" panose="020B0609020204030204" pitchFamily="49" charset="0"/>
              </a:rPr>
              <a:t>    </a:t>
            </a:r>
            <a:r>
              <a:rPr lang="en-US" sz="1400" b="0" dirty="0">
                <a:solidFill>
                  <a:schemeClr val="tx1">
                    <a:lumMod val="50000"/>
                  </a:schemeClr>
                </a:solidFill>
                <a:effectLst/>
                <a:latin typeface="Consolas" panose="020B0609020204030204" pitchFamily="49" charset="0"/>
              </a:rPr>
              <a:t>^</a:t>
            </a:r>
            <a:r>
              <a:rPr lang="en-US" sz="1400" dirty="0">
                <a:solidFill>
                  <a:schemeClr val="tx1">
                    <a:lumMod val="50000"/>
                  </a:schemeClr>
                </a:solidFill>
                <a:effectLst/>
                <a:latin typeface="Consolas" panose="020B0609020204030204" pitchFamily="49" charset="0"/>
              </a:rPr>
              <a:t>supplier ID</a:t>
            </a:r>
            <a:r>
              <a:rPr lang="en-US" sz="1400" b="0" dirty="0">
                <a:solidFill>
                  <a:schemeClr val="tx1">
                    <a:lumMod val="50000"/>
                  </a:schemeClr>
                </a:solidFill>
                <a:effectLst/>
                <a:latin typeface="Consolas" panose="020B0609020204030204" pitchFamily="49" charset="0"/>
              </a:rPr>
              <a:t>       # The ID of a supplier object in the list</a:t>
            </a:r>
          </a:p>
          <a:p>
            <a:r>
              <a:rPr lang="en-US" sz="1400" b="0" dirty="0">
                <a:solidFill>
                  <a:schemeClr val="tx1">
                    <a:lumMod val="50000"/>
                  </a:schemeClr>
                </a:solidFill>
                <a:effectLst/>
                <a:latin typeface="Consolas" panose="020B0609020204030204" pitchFamily="49" charset="0"/>
              </a:rPr>
              <a:t>      ^</a:t>
            </a:r>
            <a:r>
              <a:rPr lang="en-US" sz="1400" b="1" dirty="0">
                <a:solidFill>
                  <a:schemeClr val="tx1">
                    <a:lumMod val="50000"/>
                  </a:schemeClr>
                </a:solidFill>
                <a:effectLst/>
                <a:latin typeface="Consolas" panose="020B0609020204030204" pitchFamily="49" charset="0"/>
              </a:rPr>
              <a:t>name STRING</a:t>
            </a:r>
            <a:r>
              <a:rPr lang="en-US" sz="1400" b="0" dirty="0">
                <a:solidFill>
                  <a:schemeClr val="tx1">
                    <a:lumMod val="50000"/>
                  </a:schemeClr>
                </a:solidFill>
                <a:effectLst/>
                <a:latin typeface="Consolas" panose="020B0609020204030204" pitchFamily="49" charset="0"/>
              </a:rPr>
              <a:t>     # The name of the supplier</a:t>
            </a:r>
          </a:p>
          <a:p>
            <a:r>
              <a:rPr lang="en-US" sz="1400" b="0" dirty="0">
                <a:solidFill>
                  <a:schemeClr val="tx1">
                    <a:lumMod val="50000"/>
                  </a:schemeClr>
                </a:solidFill>
                <a:effectLst/>
                <a:latin typeface="Consolas" panose="020B0609020204030204" pitchFamily="49" charset="0"/>
              </a:rPr>
              <a:t>      ^rank INT        # The position of this supplier in the list</a:t>
            </a:r>
          </a:p>
          <a:p>
            <a:r>
              <a:rPr lang="en-US" sz="1400" b="0" dirty="0">
                <a:solidFill>
                  <a:schemeClr val="tx1">
                    <a:lumMod val="50000"/>
                  </a:schemeClr>
                </a:solidFill>
                <a:effectLst/>
                <a:latin typeface="Consolas" panose="020B0609020204030204" pitchFamily="49" charset="0"/>
              </a:rPr>
              <a:t>      ^next ID         # The next supplier in the list</a:t>
            </a:r>
          </a:p>
          <a:p>
            <a:r>
              <a:rPr lang="en-US" sz="1400" b="0" dirty="0">
                <a:solidFill>
                  <a:schemeClr val="tx1">
                    <a:lumMod val="50000"/>
                  </a:schemeClr>
                </a:solidFill>
                <a:effectLst/>
                <a:latin typeface="Consolas" panose="020B0609020204030204" pitchFamily="49" charset="0"/>
              </a:rPr>
              <a:t>    ^</a:t>
            </a:r>
            <a:r>
              <a:rPr lang="en-US" sz="1400" b="1" dirty="0">
                <a:solidFill>
                  <a:schemeClr val="tx1">
                    <a:lumMod val="50000"/>
                  </a:schemeClr>
                </a:solidFill>
                <a:effectLst/>
                <a:latin typeface="Consolas" panose="020B0609020204030204" pitchFamily="49" charset="0"/>
              </a:rPr>
              <a:t>first-supplier ID</a:t>
            </a:r>
            <a:r>
              <a:rPr lang="en-US" sz="1400" b="0" dirty="0">
                <a:solidFill>
                  <a:schemeClr val="tx1">
                    <a:lumMod val="50000"/>
                  </a:schemeClr>
                </a:solidFill>
                <a:effectLst/>
                <a:latin typeface="Consolas" panose="020B0609020204030204" pitchFamily="49" charset="0"/>
              </a:rPr>
              <a:t> # The ID of the first supplier in the list</a:t>
            </a:r>
          </a:p>
          <a:p>
            <a:r>
              <a:rPr lang="en-US" sz="1400" b="0" dirty="0">
                <a:solidFill>
                  <a:schemeClr val="tx1">
                    <a:lumMod val="50000"/>
                  </a:schemeClr>
                </a:solidFill>
                <a:effectLst/>
                <a:latin typeface="Consolas" panose="020B0609020204030204" pitchFamily="49" charset="0"/>
              </a:rPr>
              <a:t>    ^last-supplier ID  # The ID of the last supplier in the list</a:t>
            </a:r>
          </a:p>
          <a:p>
            <a:r>
              <a:rPr lang="en-US" sz="1400" b="0" dirty="0">
                <a:solidFill>
                  <a:schemeClr val="tx1">
                    <a:lumMod val="50000"/>
                  </a:schemeClr>
                </a:solidFill>
                <a:effectLst/>
                <a:latin typeface="Consolas" panose="020B0609020204030204" pitchFamily="49" charset="0"/>
              </a:rPr>
              <a:t>    ^</a:t>
            </a:r>
            <a:r>
              <a:rPr lang="en-US" sz="1400" b="1" dirty="0">
                <a:solidFill>
                  <a:schemeClr val="tx1">
                    <a:lumMod val="50000"/>
                  </a:schemeClr>
                </a:solidFill>
                <a:effectLst/>
                <a:latin typeface="Consolas" panose="020B0609020204030204" pitchFamily="49" charset="0"/>
              </a:rPr>
              <a:t>count INT</a:t>
            </a:r>
            <a:r>
              <a:rPr lang="en-US" sz="1400" dirty="0">
                <a:solidFill>
                  <a:schemeClr val="tx1">
                    <a:lumMod val="50000"/>
                  </a:schemeClr>
                </a:solidFill>
                <a:effectLst/>
                <a:latin typeface="Consolas" panose="020B0609020204030204" pitchFamily="49" charset="0"/>
              </a:rPr>
              <a:t>         </a:t>
            </a:r>
            <a:r>
              <a:rPr lang="en-US" sz="1400" b="0" dirty="0">
                <a:solidFill>
                  <a:schemeClr val="tx1">
                    <a:lumMod val="50000"/>
                  </a:schemeClr>
                </a:solidFill>
                <a:effectLst/>
                <a:latin typeface="Consolas" panose="020B0609020204030204" pitchFamily="49" charset="0"/>
              </a:rPr>
              <a:t># The number of suppliers in the list</a:t>
            </a:r>
          </a:p>
        </p:txBody>
      </p:sp>
    </p:spTree>
    <p:extLst>
      <p:ext uri="{BB962C8B-B14F-4D97-AF65-F5344CB8AC3E}">
        <p14:creationId xmlns:p14="http://schemas.microsoft.com/office/powerpoint/2010/main" val="1594723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5623-BBCE-827B-B7DA-773E2A3A3E95}"/>
              </a:ext>
            </a:extLst>
          </p:cNvPr>
          <p:cNvSpPr>
            <a:spLocks noGrp="1"/>
          </p:cNvSpPr>
          <p:nvPr>
            <p:ph type="title"/>
          </p:nvPr>
        </p:nvSpPr>
        <p:spPr/>
        <p:txBody>
          <a:bodyPr/>
          <a:lstStyle/>
          <a:p>
            <a:r>
              <a:rPr lang="en-US" dirty="0"/>
              <a:t>Finding a WME By Attribute</a:t>
            </a:r>
          </a:p>
        </p:txBody>
      </p:sp>
      <p:sp>
        <p:nvSpPr>
          <p:cNvPr id="3" name="Content Placeholder 2">
            <a:extLst>
              <a:ext uri="{FF2B5EF4-FFF2-40B4-BE49-F238E27FC236}">
                <a16:creationId xmlns:a16="http://schemas.microsoft.com/office/drawing/2014/main" id="{DD4E53D3-704D-256A-DF23-7256AD9A060B}"/>
              </a:ext>
            </a:extLst>
          </p:cNvPr>
          <p:cNvSpPr>
            <a:spLocks noGrp="1"/>
          </p:cNvSpPr>
          <p:nvPr>
            <p:ph idx="1"/>
          </p:nvPr>
        </p:nvSpPr>
        <p:spPr>
          <a:xfrm>
            <a:off x="1524000" y="1557210"/>
            <a:ext cx="9144000" cy="4233990"/>
          </a:xfrm>
        </p:spPr>
        <p:txBody>
          <a:bodyPr>
            <a:normAutofit/>
          </a:bodyPr>
          <a:lstStyle/>
          <a:p>
            <a:r>
              <a:rPr lang="en-US" dirty="0"/>
              <a:t>SML provides the </a:t>
            </a:r>
            <a:r>
              <a:rPr lang="en-US" dirty="0">
                <a:latin typeface="Consolas" panose="020B0609020204030204" pitchFamily="49" charset="0"/>
                <a:ea typeface="Menlo" panose="020B0609030804020204" pitchFamily="49" charset="0"/>
                <a:cs typeface="Menlo" panose="020B0609030804020204" pitchFamily="49" charset="0"/>
              </a:rPr>
              <a:t>&lt;ID&gt;.</a:t>
            </a:r>
            <a:r>
              <a:rPr lang="en-US" dirty="0" err="1">
                <a:latin typeface="Consolas" panose="020B0609020204030204" pitchFamily="49" charset="0"/>
                <a:ea typeface="Menlo" panose="020B0609030804020204" pitchFamily="49" charset="0"/>
                <a:cs typeface="Menlo" panose="020B0609030804020204" pitchFamily="49" charset="0"/>
              </a:rPr>
              <a:t>FindByAttribute</a:t>
            </a:r>
            <a:r>
              <a:rPr lang="en-US" dirty="0">
                <a:latin typeface="Consolas" panose="020B0609020204030204" pitchFamily="49" charset="0"/>
                <a:ea typeface="Menlo" panose="020B0609030804020204" pitchFamily="49" charset="0"/>
                <a:cs typeface="Menlo" panose="020B0609030804020204" pitchFamily="49" charset="0"/>
              </a:rPr>
              <a:t>(attribute, N)</a:t>
            </a:r>
            <a:r>
              <a:rPr lang="en-US" dirty="0"/>
              <a:t> function</a:t>
            </a:r>
          </a:p>
          <a:p>
            <a:pPr marL="285750" indent="-285750">
              <a:buFont typeface="Arial" panose="020B0604020202020204" pitchFamily="34" charset="0"/>
              <a:buChar char="•"/>
            </a:pPr>
            <a:r>
              <a:rPr lang="en-US" dirty="0"/>
              <a:t>It iterates through the child WMEs of the calling Identifier object and returns the Nth one that matches the given attribute name.</a:t>
            </a:r>
          </a:p>
          <a:p>
            <a:pPr marL="285750" indent="-285750">
              <a:buFont typeface="Arial" panose="020B0604020202020204" pitchFamily="34" charset="0"/>
              <a:buChar char="•"/>
            </a:pPr>
            <a:r>
              <a:rPr lang="en-US" dirty="0"/>
              <a:t>N is 0-indexed, so setting N=0 returns the first matching WME</a:t>
            </a:r>
          </a:p>
          <a:p>
            <a:pPr marL="285750" indent="-285750">
              <a:buFont typeface="Arial" panose="020B0604020202020204" pitchFamily="34" charset="0"/>
              <a:buChar char="•"/>
            </a:pPr>
            <a:r>
              <a:rPr lang="en-US" dirty="0"/>
              <a:t>If there is no match, the function returns None.</a:t>
            </a:r>
          </a:p>
          <a:p>
            <a:endParaRPr lang="en-US" dirty="0"/>
          </a:p>
          <a:p>
            <a:r>
              <a:rPr lang="en-US" dirty="0"/>
              <a:t>For example: </a:t>
            </a:r>
            <a:r>
              <a:rPr lang="en-US" dirty="0" err="1">
                <a:latin typeface="Consolas" panose="020B0609020204030204" pitchFamily="49" charset="0"/>
                <a:ea typeface="Menlo" panose="020B0609030804020204" pitchFamily="49" charset="0"/>
                <a:cs typeface="Menlo" panose="020B0609030804020204" pitchFamily="49" charset="0"/>
              </a:rPr>
              <a:t>ol_id.FindByAttribute</a:t>
            </a:r>
            <a:r>
              <a:rPr lang="en-US" dirty="0">
                <a:latin typeface="Consolas" panose="020B0609020204030204" pitchFamily="49" charset="0"/>
                <a:ea typeface="Menlo" panose="020B0609030804020204" pitchFamily="49" charset="0"/>
                <a:cs typeface="Menlo" panose="020B0609030804020204" pitchFamily="49" charset="0"/>
              </a:rPr>
              <a:t>(“supplier-list”,0)</a:t>
            </a:r>
            <a:r>
              <a:rPr lang="en-US" dirty="0">
                <a:latin typeface="Consolas" panose="020B0609020204030204" pitchFamily="49" charset="0"/>
              </a:rPr>
              <a:t> </a:t>
            </a:r>
            <a:br>
              <a:rPr lang="en-US" dirty="0"/>
            </a:br>
            <a:r>
              <a:rPr lang="en-US" dirty="0"/>
              <a:t>  will return this WME:</a:t>
            </a:r>
          </a:p>
          <a:p>
            <a:endParaRPr lang="en-US" dirty="0"/>
          </a:p>
          <a:p>
            <a:r>
              <a:rPr lang="en-US" dirty="0"/>
              <a:t>But if you want to then find a WME connected under the result,</a:t>
            </a:r>
            <a:br>
              <a:rPr lang="en-US" dirty="0"/>
            </a:br>
            <a:r>
              <a:rPr lang="en-US" dirty="0"/>
              <a:t>you must use </a:t>
            </a:r>
            <a:r>
              <a:rPr lang="en-US" dirty="0">
                <a:latin typeface="Consolas" panose="020B0609020204030204" pitchFamily="49" charset="0"/>
                <a:ea typeface="Menlo" panose="020B0609030804020204" pitchFamily="49" charset="0"/>
                <a:cs typeface="Menlo" panose="020B0609030804020204" pitchFamily="49" charset="0"/>
              </a:rPr>
              <a:t>&lt;WME&gt;.</a:t>
            </a:r>
            <a:r>
              <a:rPr lang="en-US" dirty="0" err="1">
                <a:latin typeface="Consolas" panose="020B0609020204030204" pitchFamily="49" charset="0"/>
                <a:ea typeface="Menlo" panose="020B0609030804020204" pitchFamily="49" charset="0"/>
                <a:cs typeface="Menlo" panose="020B0609030804020204" pitchFamily="49" charset="0"/>
              </a:rPr>
              <a:t>ConvertToIdentifier</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to get the Identifier </a:t>
            </a:r>
            <a:br>
              <a:rPr lang="en-US" dirty="0"/>
            </a:br>
            <a:r>
              <a:rPr lang="en-US" dirty="0"/>
              <a:t>that is the </a:t>
            </a:r>
            <a:r>
              <a:rPr lang="en-US" i="1" dirty="0"/>
              <a:t>Value</a:t>
            </a:r>
            <a:r>
              <a:rPr lang="en-US" dirty="0"/>
              <a:t> of the WME. (</a:t>
            </a:r>
            <a:r>
              <a:rPr lang="en-US" dirty="0">
                <a:latin typeface="Consolas" panose="020B0609020204030204" pitchFamily="49" charset="0"/>
                <a:ea typeface="Menlo" panose="020B0609030804020204" pitchFamily="49" charset="0"/>
                <a:cs typeface="Menlo" panose="020B0609030804020204" pitchFamily="49" charset="0"/>
              </a:rPr>
              <a:t>C1</a:t>
            </a:r>
            <a:r>
              <a:rPr lang="en-US" dirty="0"/>
              <a:t> in the example to the right.)</a:t>
            </a:r>
          </a:p>
          <a:p>
            <a:r>
              <a:rPr lang="en-US" dirty="0"/>
              <a:t>You can then use </a:t>
            </a:r>
            <a:r>
              <a:rPr lang="en-US" dirty="0" err="1">
                <a:latin typeface="Consolas" panose="020B0609020204030204" pitchFamily="49" charset="0"/>
                <a:ea typeface="Menlo" panose="020B0609030804020204" pitchFamily="49" charset="0"/>
                <a:cs typeface="Menlo" panose="020B0609030804020204" pitchFamily="49" charset="0"/>
              </a:rPr>
              <a:t>FindByAttribute</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again to get that Identifier’s children.</a:t>
            </a:r>
          </a:p>
        </p:txBody>
      </p:sp>
      <p:sp>
        <p:nvSpPr>
          <p:cNvPr id="4" name="TextBox 3">
            <a:extLst>
              <a:ext uri="{FF2B5EF4-FFF2-40B4-BE49-F238E27FC236}">
                <a16:creationId xmlns:a16="http://schemas.microsoft.com/office/drawing/2014/main" id="{1BE251A1-8832-86E5-45C8-C78053BE9448}"/>
              </a:ext>
            </a:extLst>
          </p:cNvPr>
          <p:cNvSpPr txBox="1"/>
          <p:nvPr/>
        </p:nvSpPr>
        <p:spPr bwMode="gray">
          <a:xfrm>
            <a:off x="8966117" y="3607457"/>
            <a:ext cx="2582946" cy="1815882"/>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chemeClr val="tx1">
                    <a:lumMod val="50000"/>
                  </a:schemeClr>
                </a:solidFill>
                <a:effectLst/>
                <a:latin typeface="Consolas" panose="020B0609020204030204" pitchFamily="49" charset="0"/>
              </a:rPr>
              <a:t>^output-link </a:t>
            </a:r>
            <a:r>
              <a:rPr lang="en-US" sz="1400" dirty="0">
                <a:solidFill>
                  <a:schemeClr val="tx1">
                    <a:lumMod val="50000"/>
                  </a:schemeClr>
                </a:solidFill>
                <a:latin typeface="Consolas" panose="020B0609020204030204" pitchFamily="49" charset="0"/>
              </a:rPr>
              <a:t>I3</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latin typeface="Consolas" panose="020B0609020204030204" pitchFamily="49" charset="0"/>
              </a:rPr>
              <a:t> </a:t>
            </a:r>
            <a:r>
              <a:rPr lang="en-US" sz="1400" dirty="0">
                <a:solidFill>
                  <a:schemeClr val="tx1">
                    <a:lumMod val="50000"/>
                  </a:schemeClr>
                </a:solidFill>
                <a:effectLst/>
                <a:latin typeface="Consolas" panose="020B0609020204030204" pitchFamily="49" charset="0"/>
              </a:rPr>
              <a:t> ^supplier-list </a:t>
            </a:r>
            <a:r>
              <a:rPr lang="en-US" sz="1400" dirty="0">
                <a:solidFill>
                  <a:schemeClr val="tx1">
                    <a:lumMod val="50000"/>
                  </a:schemeClr>
                </a:solidFill>
                <a:latin typeface="Consolas" panose="020B0609020204030204" pitchFamily="49" charset="0"/>
              </a:rPr>
              <a:t>C1</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latin typeface="Consolas" panose="020B0609020204030204" pitchFamily="49" charset="0"/>
              </a:rPr>
              <a:t>    </a:t>
            </a:r>
            <a:r>
              <a:rPr lang="en-US" sz="1400" dirty="0">
                <a:solidFill>
                  <a:schemeClr val="tx1">
                    <a:lumMod val="50000"/>
                  </a:schemeClr>
                </a:solidFill>
                <a:effectLst/>
                <a:latin typeface="Consolas" panose="020B0609020204030204" pitchFamily="49" charset="0"/>
              </a:rPr>
              <a:t>^supplier </a:t>
            </a:r>
            <a:r>
              <a:rPr lang="en-US" sz="1400" dirty="0">
                <a:solidFill>
                  <a:schemeClr val="tx1">
                    <a:lumMod val="50000"/>
                  </a:schemeClr>
                </a:solidFill>
                <a:latin typeface="Consolas" panose="020B0609020204030204" pitchFamily="49" charset="0"/>
              </a:rPr>
              <a:t>C2</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effectLst/>
                <a:latin typeface="Consolas" panose="020B0609020204030204" pitchFamily="49" charset="0"/>
              </a:rPr>
              <a:t>      ^name </a:t>
            </a:r>
            <a:r>
              <a:rPr lang="en-US" sz="1400" dirty="0">
                <a:solidFill>
                  <a:schemeClr val="tx1">
                    <a:lumMod val="50000"/>
                  </a:schemeClr>
                </a:solidFill>
                <a:latin typeface="Consolas" panose="020B0609020204030204" pitchFamily="49" charset="0"/>
              </a:rPr>
              <a:t>|supplier01|</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effectLst/>
                <a:latin typeface="Consolas" panose="020B0609020204030204" pitchFamily="49" charset="0"/>
              </a:rPr>
              <a:t>      ^rank </a:t>
            </a:r>
            <a:r>
              <a:rPr lang="en-US" sz="1400" dirty="0">
                <a:solidFill>
                  <a:schemeClr val="tx1">
                    <a:lumMod val="50000"/>
                  </a:schemeClr>
                </a:solidFill>
                <a:latin typeface="Consolas" panose="020B0609020204030204" pitchFamily="49" charset="0"/>
              </a:rPr>
              <a:t>1</a:t>
            </a:r>
          </a:p>
          <a:p>
            <a:r>
              <a:rPr lang="en-US" sz="1400" dirty="0">
                <a:solidFill>
                  <a:schemeClr val="tx1">
                    <a:lumMod val="50000"/>
                  </a:schemeClr>
                </a:solidFill>
                <a:effectLst/>
                <a:latin typeface="Consolas" panose="020B0609020204030204" pitchFamily="49" charset="0"/>
              </a:rPr>
              <a:t>    ^first-supplier </a:t>
            </a:r>
            <a:r>
              <a:rPr lang="en-US" sz="1400" dirty="0">
                <a:solidFill>
                  <a:schemeClr val="tx1">
                    <a:lumMod val="50000"/>
                  </a:schemeClr>
                </a:solidFill>
                <a:latin typeface="Consolas" panose="020B0609020204030204" pitchFamily="49" charset="0"/>
              </a:rPr>
              <a:t>C2</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effectLst/>
                <a:latin typeface="Consolas" panose="020B0609020204030204" pitchFamily="49" charset="0"/>
              </a:rPr>
              <a:t>    ^last-supplier </a:t>
            </a:r>
            <a:r>
              <a:rPr lang="en-US" sz="1400" dirty="0">
                <a:solidFill>
                  <a:schemeClr val="tx1">
                    <a:lumMod val="50000"/>
                  </a:schemeClr>
                </a:solidFill>
                <a:latin typeface="Consolas" panose="020B0609020204030204" pitchFamily="49" charset="0"/>
              </a:rPr>
              <a:t>C2</a:t>
            </a:r>
            <a:endParaRPr lang="en-US" sz="1400" dirty="0">
              <a:solidFill>
                <a:schemeClr val="tx1">
                  <a:lumMod val="50000"/>
                </a:schemeClr>
              </a:solidFill>
              <a:effectLst/>
              <a:latin typeface="Consolas" panose="020B0609020204030204" pitchFamily="49" charset="0"/>
            </a:endParaRPr>
          </a:p>
          <a:p>
            <a:r>
              <a:rPr lang="en-US" sz="1400" dirty="0">
                <a:solidFill>
                  <a:schemeClr val="tx1">
                    <a:lumMod val="50000"/>
                  </a:schemeClr>
                </a:solidFill>
                <a:effectLst/>
                <a:latin typeface="Consolas" panose="020B0609020204030204" pitchFamily="49" charset="0"/>
              </a:rPr>
              <a:t>    ^count </a:t>
            </a:r>
            <a:r>
              <a:rPr lang="en-US" sz="1400" dirty="0">
                <a:solidFill>
                  <a:schemeClr val="tx1">
                    <a:lumMod val="50000"/>
                  </a:schemeClr>
                </a:solidFill>
                <a:latin typeface="Consolas" panose="020B0609020204030204" pitchFamily="49" charset="0"/>
              </a:rPr>
              <a:t>1</a:t>
            </a:r>
            <a:endParaRPr lang="en-US" sz="1400" dirty="0">
              <a:solidFill>
                <a:schemeClr val="tx1">
                  <a:lumMod val="50000"/>
                </a:schemeClr>
              </a:solidFill>
              <a:effectLst/>
              <a:latin typeface="Consolas" panose="020B0609020204030204" pitchFamily="49" charset="0"/>
            </a:endParaRPr>
          </a:p>
        </p:txBody>
      </p:sp>
      <p:cxnSp>
        <p:nvCxnSpPr>
          <p:cNvPr id="5" name="Straight Connector 4">
            <a:extLst>
              <a:ext uri="{FF2B5EF4-FFF2-40B4-BE49-F238E27FC236}">
                <a16:creationId xmlns:a16="http://schemas.microsoft.com/office/drawing/2014/main" id="{0F16C80A-FA27-A8DF-B49E-04694CFE21A9}"/>
              </a:ext>
            </a:extLst>
          </p:cNvPr>
          <p:cNvCxnSpPr>
            <a:cxnSpLocks/>
          </p:cNvCxnSpPr>
          <p:nvPr/>
        </p:nvCxnSpPr>
        <p:spPr bwMode="gray">
          <a:xfrm>
            <a:off x="3886200" y="4033999"/>
            <a:ext cx="5019675" cy="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A8DDCBA-BEC0-1286-3BA5-927511646083}"/>
              </a:ext>
            </a:extLst>
          </p:cNvPr>
          <p:cNvSpPr/>
          <p:nvPr/>
        </p:nvSpPr>
        <p:spPr bwMode="gray">
          <a:xfrm>
            <a:off x="9171392" y="3864124"/>
            <a:ext cx="1741326" cy="218069"/>
          </a:xfrm>
          <a:prstGeom prst="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023670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8A66-73DC-23CB-01DC-4BFB97036957}"/>
              </a:ext>
            </a:extLst>
          </p:cNvPr>
          <p:cNvSpPr>
            <a:spLocks noGrp="1"/>
          </p:cNvSpPr>
          <p:nvPr>
            <p:ph type="title"/>
          </p:nvPr>
        </p:nvSpPr>
        <p:spPr/>
        <p:txBody>
          <a:bodyPr/>
          <a:lstStyle/>
          <a:p>
            <a:r>
              <a:rPr lang="en-US" dirty="0"/>
              <a:t>Getting a WME’s Value</a:t>
            </a:r>
          </a:p>
        </p:txBody>
      </p:sp>
      <p:sp>
        <p:nvSpPr>
          <p:cNvPr id="3" name="Content Placeholder 2">
            <a:extLst>
              <a:ext uri="{FF2B5EF4-FFF2-40B4-BE49-F238E27FC236}">
                <a16:creationId xmlns:a16="http://schemas.microsoft.com/office/drawing/2014/main" id="{344EBFDC-B994-38AC-47A6-D906CFD5A653}"/>
              </a:ext>
            </a:extLst>
          </p:cNvPr>
          <p:cNvSpPr>
            <a:spLocks noGrp="1"/>
          </p:cNvSpPr>
          <p:nvPr>
            <p:ph idx="1"/>
          </p:nvPr>
        </p:nvSpPr>
        <p:spPr/>
        <p:txBody>
          <a:bodyPr/>
          <a:lstStyle/>
          <a:p>
            <a:r>
              <a:rPr lang="en-US" dirty="0"/>
              <a:t>To get an ID Value from a WME, use:</a:t>
            </a:r>
          </a:p>
          <a:p>
            <a:endParaRPr lang="en-US" dirty="0"/>
          </a:p>
          <a:p>
            <a:r>
              <a:rPr lang="en-US" dirty="0"/>
              <a:t>To get a String Value from a WME, use:</a:t>
            </a:r>
          </a:p>
          <a:p>
            <a:endParaRPr lang="en-US" dirty="0"/>
          </a:p>
          <a:p>
            <a:r>
              <a:rPr lang="en-US" dirty="0"/>
              <a:t>To get an Integer Value from a WME, use:</a:t>
            </a:r>
          </a:p>
          <a:p>
            <a:endParaRPr lang="en-US" dirty="0"/>
          </a:p>
          <a:p>
            <a:r>
              <a:rPr lang="en-US" dirty="0"/>
              <a:t>To get a Float Value from a WME, use:</a:t>
            </a:r>
          </a:p>
          <a:p>
            <a:endParaRPr lang="en-US" dirty="0"/>
          </a:p>
          <a:p>
            <a:r>
              <a:rPr lang="en-US" dirty="0"/>
              <a:t>You can also always get the String form of a Value without converting first using:</a:t>
            </a:r>
          </a:p>
          <a:p>
            <a:endParaRPr lang="en-US" dirty="0"/>
          </a:p>
          <a:p>
            <a:r>
              <a:rPr lang="en-US" dirty="0"/>
              <a:t>For String, Integer, or Float, to get the literal value, use:</a:t>
            </a:r>
          </a:p>
          <a:p>
            <a:endParaRPr lang="en-US" dirty="0"/>
          </a:p>
        </p:txBody>
      </p:sp>
      <p:sp>
        <p:nvSpPr>
          <p:cNvPr id="4" name="TextBox 3">
            <a:extLst>
              <a:ext uri="{FF2B5EF4-FFF2-40B4-BE49-F238E27FC236}">
                <a16:creationId xmlns:a16="http://schemas.microsoft.com/office/drawing/2014/main" id="{559579A3-3612-EBDB-E752-F190D99A52DB}"/>
              </a:ext>
            </a:extLst>
          </p:cNvPr>
          <p:cNvSpPr txBox="1"/>
          <p:nvPr/>
        </p:nvSpPr>
        <p:spPr bwMode="gray">
          <a:xfrm>
            <a:off x="4427383" y="1855917"/>
            <a:ext cx="3337234"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&lt;WME&gt;.</a:t>
            </a:r>
            <a:r>
              <a:rPr lang="en-US" sz="1600" b="0" dirty="0" err="1">
                <a:solidFill>
                  <a:schemeClr val="tx1">
                    <a:lumMod val="50000"/>
                  </a:schemeClr>
                </a:solidFill>
                <a:effectLst/>
                <a:latin typeface="Consolas" panose="020B0609020204030204" pitchFamily="49" charset="0"/>
              </a:rPr>
              <a:t>ConvertToIdentifier</a:t>
            </a:r>
            <a:r>
              <a:rPr lang="en-US" sz="1600" b="0" dirty="0">
                <a:solidFill>
                  <a:schemeClr val="tx1">
                    <a:lumMod val="50000"/>
                  </a:schemeClr>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B0379C87-D4ED-5332-03C9-054F57547208}"/>
              </a:ext>
            </a:extLst>
          </p:cNvPr>
          <p:cNvSpPr txBox="1"/>
          <p:nvPr/>
        </p:nvSpPr>
        <p:spPr bwMode="gray">
          <a:xfrm>
            <a:off x="4311238" y="2560767"/>
            <a:ext cx="3569524"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&lt;WME&gt;.</a:t>
            </a:r>
            <a:r>
              <a:rPr lang="en-US" sz="1600" b="0" dirty="0" err="1">
                <a:solidFill>
                  <a:schemeClr val="tx1">
                    <a:lumMod val="50000"/>
                  </a:schemeClr>
                </a:solidFill>
                <a:effectLst/>
                <a:latin typeface="Consolas" panose="020B0609020204030204" pitchFamily="49" charset="0"/>
              </a:rPr>
              <a:t>ConvertToStringElement</a:t>
            </a:r>
            <a:r>
              <a:rPr lang="en-US" sz="1600" b="0" dirty="0">
                <a:solidFill>
                  <a:schemeClr val="tx1">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FAEED98-A8E7-1A62-7168-FD41F1B8A0B5}"/>
              </a:ext>
            </a:extLst>
          </p:cNvPr>
          <p:cNvSpPr txBox="1"/>
          <p:nvPr/>
        </p:nvSpPr>
        <p:spPr bwMode="gray">
          <a:xfrm>
            <a:off x="4427383" y="3259723"/>
            <a:ext cx="3337234"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&lt;WME&gt;.</a:t>
            </a:r>
            <a:r>
              <a:rPr lang="en-US" sz="1600" b="0" dirty="0" err="1">
                <a:solidFill>
                  <a:schemeClr val="tx1">
                    <a:lumMod val="50000"/>
                  </a:schemeClr>
                </a:solidFill>
                <a:effectLst/>
                <a:latin typeface="Consolas" panose="020B0609020204030204" pitchFamily="49" charset="0"/>
              </a:rPr>
              <a:t>ConvertToIntElement</a:t>
            </a:r>
            <a:r>
              <a:rPr lang="en-US" sz="1600" b="0" dirty="0">
                <a:solidFill>
                  <a:schemeClr val="tx1">
                    <a:lumMod val="50000"/>
                  </a:schemeClr>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2D3B3DC-E002-C2C2-C782-1577856F2C68}"/>
              </a:ext>
            </a:extLst>
          </p:cNvPr>
          <p:cNvSpPr txBox="1"/>
          <p:nvPr/>
        </p:nvSpPr>
        <p:spPr bwMode="gray">
          <a:xfrm>
            <a:off x="4311238" y="3958680"/>
            <a:ext cx="3569524"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&lt;WME&gt;.</a:t>
            </a:r>
            <a:r>
              <a:rPr lang="en-US" sz="1600" b="0" dirty="0" err="1">
                <a:solidFill>
                  <a:schemeClr val="tx1">
                    <a:lumMod val="50000"/>
                  </a:schemeClr>
                </a:solidFill>
                <a:effectLst/>
                <a:latin typeface="Consolas" panose="020B0609020204030204" pitchFamily="49" charset="0"/>
              </a:rPr>
              <a:t>ConvertToFloatElement</a:t>
            </a:r>
            <a:r>
              <a:rPr lang="en-US" sz="1600" b="0" dirty="0">
                <a:solidFill>
                  <a:schemeClr val="tx1">
                    <a:lumMod val="50000"/>
                  </a:schemeClr>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62276C2-85D9-62DA-9557-D0350EDC20D2}"/>
              </a:ext>
            </a:extLst>
          </p:cNvPr>
          <p:cNvSpPr txBox="1"/>
          <p:nvPr/>
        </p:nvSpPr>
        <p:spPr bwMode="gray">
          <a:xfrm>
            <a:off x="4634204" y="4682580"/>
            <a:ext cx="2923592"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&lt;WME&gt;.</a:t>
            </a:r>
            <a:r>
              <a:rPr lang="en-US" sz="1600" b="0" dirty="0" err="1">
                <a:solidFill>
                  <a:schemeClr val="tx1">
                    <a:lumMod val="50000"/>
                  </a:schemeClr>
                </a:solidFill>
                <a:effectLst/>
                <a:latin typeface="Consolas" panose="020B0609020204030204" pitchFamily="49" charset="0"/>
              </a:rPr>
              <a:t>GetValueAsString</a:t>
            </a:r>
            <a:r>
              <a:rPr lang="en-US" sz="1600" b="0" dirty="0">
                <a:solidFill>
                  <a:schemeClr val="tx1">
                    <a:lumMod val="50000"/>
                  </a:schemeClr>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F21B0202-C4FB-50EE-97E7-0342D492150E}"/>
              </a:ext>
            </a:extLst>
          </p:cNvPr>
          <p:cNvSpPr txBox="1"/>
          <p:nvPr/>
        </p:nvSpPr>
        <p:spPr bwMode="gray">
          <a:xfrm>
            <a:off x="3902553" y="5386627"/>
            <a:ext cx="4386894" cy="338554"/>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US" sz="1600" b="0" dirty="0">
                <a:solidFill>
                  <a:schemeClr val="tx1">
                    <a:lumMod val="50000"/>
                  </a:schemeClr>
                </a:solidFill>
                <a:effectLst/>
                <a:latin typeface="Consolas" panose="020B0609020204030204" pitchFamily="49" charset="0"/>
              </a:rPr>
              <a:t>&lt;String/Int/Float-Element&gt;.</a:t>
            </a:r>
            <a:r>
              <a:rPr lang="en-US" sz="1600" b="0" dirty="0" err="1">
                <a:solidFill>
                  <a:schemeClr val="tx1">
                    <a:lumMod val="50000"/>
                  </a:schemeClr>
                </a:solidFill>
                <a:effectLst/>
                <a:latin typeface="Consolas" panose="020B0609020204030204" pitchFamily="49" charset="0"/>
              </a:rPr>
              <a:t>GetValue</a:t>
            </a:r>
            <a:r>
              <a:rPr lang="en-US" sz="1600" b="0" dirty="0">
                <a:solidFill>
                  <a:schemeClr val="tx1">
                    <a:lumMod val="50000"/>
                  </a:schemeClr>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EC363D9-5AE1-A3EC-BF10-9BE8617CCF61}"/>
              </a:ext>
            </a:extLst>
          </p:cNvPr>
          <p:cNvSpPr txBox="1"/>
          <p:nvPr/>
        </p:nvSpPr>
        <p:spPr bwMode="gray">
          <a:xfrm>
            <a:off x="8734425" y="1917472"/>
            <a:ext cx="2091919" cy="215444"/>
          </a:xfrm>
          <a:prstGeom prst="rect">
            <a:avLst/>
          </a:prstGeom>
          <a:noFill/>
        </p:spPr>
        <p:txBody>
          <a:bodyPr vert="horz" wrap="none" lIns="0" tIns="0" rIns="0" bIns="0" rtlCol="0">
            <a:spAutoFit/>
          </a:bodyPr>
          <a:lstStyle/>
          <a:p>
            <a:pPr algn="l">
              <a:spcBef>
                <a:spcPts val="600"/>
              </a:spcBef>
            </a:pPr>
            <a:r>
              <a:rPr lang="en-US" sz="1400" i="1" dirty="0"/>
              <a:t>--&gt; returns Identifier object</a:t>
            </a:r>
          </a:p>
        </p:txBody>
      </p:sp>
      <p:sp>
        <p:nvSpPr>
          <p:cNvPr id="11" name="TextBox 10">
            <a:extLst>
              <a:ext uri="{FF2B5EF4-FFF2-40B4-BE49-F238E27FC236}">
                <a16:creationId xmlns:a16="http://schemas.microsoft.com/office/drawing/2014/main" id="{55CD63A9-2390-BCD4-D70C-11F68DD2EC58}"/>
              </a:ext>
            </a:extLst>
          </p:cNvPr>
          <p:cNvSpPr txBox="1"/>
          <p:nvPr/>
        </p:nvSpPr>
        <p:spPr bwMode="gray">
          <a:xfrm>
            <a:off x="8734425" y="2622322"/>
            <a:ext cx="2531142" cy="215444"/>
          </a:xfrm>
          <a:prstGeom prst="rect">
            <a:avLst/>
          </a:prstGeom>
          <a:noFill/>
        </p:spPr>
        <p:txBody>
          <a:bodyPr vert="horz" wrap="none" lIns="0" tIns="0" rIns="0" bIns="0" rtlCol="0">
            <a:spAutoFit/>
          </a:bodyPr>
          <a:lstStyle/>
          <a:p>
            <a:pPr algn="l">
              <a:spcBef>
                <a:spcPts val="600"/>
              </a:spcBef>
            </a:pPr>
            <a:r>
              <a:rPr lang="en-US" sz="1400" i="1" dirty="0"/>
              <a:t>--&gt; returns </a:t>
            </a:r>
            <a:r>
              <a:rPr lang="en-US" sz="1400" i="1" dirty="0" err="1"/>
              <a:t>StringElement</a:t>
            </a:r>
            <a:r>
              <a:rPr lang="en-US" sz="1400" i="1" dirty="0"/>
              <a:t> object</a:t>
            </a:r>
          </a:p>
        </p:txBody>
      </p:sp>
      <p:sp>
        <p:nvSpPr>
          <p:cNvPr id="12" name="TextBox 11">
            <a:extLst>
              <a:ext uri="{FF2B5EF4-FFF2-40B4-BE49-F238E27FC236}">
                <a16:creationId xmlns:a16="http://schemas.microsoft.com/office/drawing/2014/main" id="{C8F2A871-7FD1-9C4B-D992-911E5A355DFF}"/>
              </a:ext>
            </a:extLst>
          </p:cNvPr>
          <p:cNvSpPr txBox="1"/>
          <p:nvPr/>
        </p:nvSpPr>
        <p:spPr bwMode="gray">
          <a:xfrm>
            <a:off x="8734425" y="3326770"/>
            <a:ext cx="2261838" cy="215444"/>
          </a:xfrm>
          <a:prstGeom prst="rect">
            <a:avLst/>
          </a:prstGeom>
          <a:noFill/>
        </p:spPr>
        <p:txBody>
          <a:bodyPr vert="horz" wrap="none" lIns="0" tIns="0" rIns="0" bIns="0" rtlCol="0">
            <a:spAutoFit/>
          </a:bodyPr>
          <a:lstStyle/>
          <a:p>
            <a:pPr algn="l">
              <a:spcBef>
                <a:spcPts val="600"/>
              </a:spcBef>
            </a:pPr>
            <a:r>
              <a:rPr lang="en-US" sz="1400" i="1" dirty="0"/>
              <a:t>--&gt; returns </a:t>
            </a:r>
            <a:r>
              <a:rPr lang="en-US" sz="1400" i="1" dirty="0" err="1"/>
              <a:t>IntElement</a:t>
            </a:r>
            <a:r>
              <a:rPr lang="en-US" sz="1400" i="1" dirty="0"/>
              <a:t> object</a:t>
            </a:r>
          </a:p>
        </p:txBody>
      </p:sp>
      <p:sp>
        <p:nvSpPr>
          <p:cNvPr id="13" name="TextBox 12">
            <a:extLst>
              <a:ext uri="{FF2B5EF4-FFF2-40B4-BE49-F238E27FC236}">
                <a16:creationId xmlns:a16="http://schemas.microsoft.com/office/drawing/2014/main" id="{B83357DB-FB19-8014-5738-8D9079A45413}"/>
              </a:ext>
            </a:extLst>
          </p:cNvPr>
          <p:cNvSpPr txBox="1"/>
          <p:nvPr/>
        </p:nvSpPr>
        <p:spPr bwMode="gray">
          <a:xfrm>
            <a:off x="8734425" y="4020235"/>
            <a:ext cx="2460610" cy="215444"/>
          </a:xfrm>
          <a:prstGeom prst="rect">
            <a:avLst/>
          </a:prstGeom>
          <a:noFill/>
        </p:spPr>
        <p:txBody>
          <a:bodyPr vert="horz" wrap="none" lIns="0" tIns="0" rIns="0" bIns="0" rtlCol="0">
            <a:spAutoFit/>
          </a:bodyPr>
          <a:lstStyle/>
          <a:p>
            <a:pPr algn="l">
              <a:spcBef>
                <a:spcPts val="600"/>
              </a:spcBef>
            </a:pPr>
            <a:r>
              <a:rPr lang="en-US" sz="1400" i="1" dirty="0"/>
              <a:t>--&gt; returns </a:t>
            </a:r>
            <a:r>
              <a:rPr lang="en-US" sz="1400" i="1" dirty="0" err="1"/>
              <a:t>FloatElement</a:t>
            </a:r>
            <a:r>
              <a:rPr lang="en-US" sz="1400" i="1" dirty="0"/>
              <a:t> object</a:t>
            </a:r>
          </a:p>
        </p:txBody>
      </p:sp>
      <p:sp>
        <p:nvSpPr>
          <p:cNvPr id="14" name="TextBox 13">
            <a:extLst>
              <a:ext uri="{FF2B5EF4-FFF2-40B4-BE49-F238E27FC236}">
                <a16:creationId xmlns:a16="http://schemas.microsoft.com/office/drawing/2014/main" id="{A2EB0E3B-147F-E609-0910-CC85492FA86D}"/>
              </a:ext>
            </a:extLst>
          </p:cNvPr>
          <p:cNvSpPr txBox="1"/>
          <p:nvPr/>
        </p:nvSpPr>
        <p:spPr bwMode="gray">
          <a:xfrm>
            <a:off x="8734425" y="4744135"/>
            <a:ext cx="1077218" cy="215444"/>
          </a:xfrm>
          <a:prstGeom prst="rect">
            <a:avLst/>
          </a:prstGeom>
          <a:noFill/>
        </p:spPr>
        <p:txBody>
          <a:bodyPr vert="horz" wrap="none" lIns="0" tIns="0" rIns="0" bIns="0" rtlCol="0">
            <a:spAutoFit/>
          </a:bodyPr>
          <a:lstStyle/>
          <a:p>
            <a:pPr algn="l">
              <a:spcBef>
                <a:spcPts val="600"/>
              </a:spcBef>
            </a:pPr>
            <a:r>
              <a:rPr lang="en-US" sz="1400" i="1" dirty="0"/>
              <a:t>--&gt; returns str</a:t>
            </a:r>
          </a:p>
        </p:txBody>
      </p:sp>
      <p:sp>
        <p:nvSpPr>
          <p:cNvPr id="15" name="TextBox 14">
            <a:extLst>
              <a:ext uri="{FF2B5EF4-FFF2-40B4-BE49-F238E27FC236}">
                <a16:creationId xmlns:a16="http://schemas.microsoft.com/office/drawing/2014/main" id="{22F346A1-B022-AB7E-9906-5791553C6EEC}"/>
              </a:ext>
            </a:extLst>
          </p:cNvPr>
          <p:cNvSpPr txBox="1"/>
          <p:nvPr/>
        </p:nvSpPr>
        <p:spPr bwMode="gray">
          <a:xfrm>
            <a:off x="8734425" y="5448182"/>
            <a:ext cx="1703993" cy="215444"/>
          </a:xfrm>
          <a:prstGeom prst="rect">
            <a:avLst/>
          </a:prstGeom>
          <a:noFill/>
        </p:spPr>
        <p:txBody>
          <a:bodyPr vert="horz" wrap="none" lIns="0" tIns="0" rIns="0" bIns="0" rtlCol="0">
            <a:spAutoFit/>
          </a:bodyPr>
          <a:lstStyle/>
          <a:p>
            <a:pPr algn="l">
              <a:spcBef>
                <a:spcPts val="600"/>
              </a:spcBef>
            </a:pPr>
            <a:r>
              <a:rPr lang="en-US" sz="1400" i="1" dirty="0"/>
              <a:t>--&gt; returns str/int/float</a:t>
            </a:r>
          </a:p>
        </p:txBody>
      </p:sp>
    </p:spTree>
    <p:extLst>
      <p:ext uri="{BB962C8B-B14F-4D97-AF65-F5344CB8AC3E}">
        <p14:creationId xmlns:p14="http://schemas.microsoft.com/office/powerpoint/2010/main" val="85092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7C36D-9917-7322-DFB9-48D653135761}"/>
              </a:ext>
            </a:extLst>
          </p:cNvPr>
          <p:cNvSpPr>
            <a:spLocks noGrp="1"/>
          </p:cNvSpPr>
          <p:nvPr>
            <p:ph type="title"/>
          </p:nvPr>
        </p:nvSpPr>
        <p:spPr/>
        <p:txBody>
          <a:bodyPr/>
          <a:lstStyle/>
          <a:p>
            <a:r>
              <a:rPr lang="en-US" dirty="0"/>
              <a:t>Lesson 00 Review – How Does Soar Fit Into Software?</a:t>
            </a:r>
          </a:p>
        </p:txBody>
      </p:sp>
      <p:sp>
        <p:nvSpPr>
          <p:cNvPr id="2" name="Content Placeholder 1">
            <a:extLst>
              <a:ext uri="{FF2B5EF4-FFF2-40B4-BE49-F238E27FC236}">
                <a16:creationId xmlns:a16="http://schemas.microsoft.com/office/drawing/2014/main" id="{EDCD6658-25FD-B665-BFCB-C2A3D7246BBF}"/>
              </a:ext>
            </a:extLst>
          </p:cNvPr>
          <p:cNvSpPr>
            <a:spLocks noGrp="1"/>
          </p:cNvSpPr>
          <p:nvPr>
            <p:ph idx="1"/>
          </p:nvPr>
        </p:nvSpPr>
        <p:spPr>
          <a:xfrm>
            <a:off x="1524000" y="1557210"/>
            <a:ext cx="9601200" cy="1121511"/>
          </a:xfrm>
        </p:spPr>
        <p:txBody>
          <a:bodyPr>
            <a:normAutofit/>
          </a:bodyPr>
          <a:lstStyle/>
          <a:p>
            <a:r>
              <a:rPr lang="en-US" sz="2400" dirty="0"/>
              <a:t>An interfacing application calls Soar’s run methods from its code</a:t>
            </a:r>
          </a:p>
          <a:p>
            <a:r>
              <a:rPr lang="en-US" sz="2400" dirty="0"/>
              <a:t>It can use event listeners if desired.</a:t>
            </a:r>
          </a:p>
        </p:txBody>
      </p:sp>
      <p:grpSp>
        <p:nvGrpSpPr>
          <p:cNvPr id="4" name="Group 3">
            <a:extLst>
              <a:ext uri="{FF2B5EF4-FFF2-40B4-BE49-F238E27FC236}">
                <a16:creationId xmlns:a16="http://schemas.microsoft.com/office/drawing/2014/main" id="{B829926D-8075-7182-2A55-8A78CD53A9DE}"/>
              </a:ext>
            </a:extLst>
          </p:cNvPr>
          <p:cNvGrpSpPr/>
          <p:nvPr/>
        </p:nvGrpSpPr>
        <p:grpSpPr>
          <a:xfrm>
            <a:off x="1435509" y="2803693"/>
            <a:ext cx="9601200" cy="3498668"/>
            <a:chOff x="0" y="-26453"/>
            <a:chExt cx="9041855" cy="2889823"/>
          </a:xfrm>
        </p:grpSpPr>
        <p:sp>
          <p:nvSpPr>
            <p:cNvPr id="5" name="Rectangle 4">
              <a:extLst>
                <a:ext uri="{FF2B5EF4-FFF2-40B4-BE49-F238E27FC236}">
                  <a16:creationId xmlns:a16="http://schemas.microsoft.com/office/drawing/2014/main" id="{15413F73-D101-AE3F-B95C-4059EF4B4EE0}"/>
                </a:ext>
              </a:extLst>
            </p:cNvPr>
            <p:cNvSpPr/>
            <p:nvPr/>
          </p:nvSpPr>
          <p:spPr>
            <a:xfrm>
              <a:off x="0" y="332358"/>
              <a:ext cx="2175642" cy="1975846"/>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5F245CFC-3C93-FFDE-02E3-46DF26DB30E6}"/>
                </a:ext>
              </a:extLst>
            </p:cNvPr>
            <p:cNvSpPr/>
            <p:nvPr/>
          </p:nvSpPr>
          <p:spPr>
            <a:xfrm>
              <a:off x="2607643" y="332213"/>
              <a:ext cx="1303347" cy="236873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BF9F9B9-42A5-124F-F7C9-FD1190FC177C}"/>
                </a:ext>
              </a:extLst>
            </p:cNvPr>
            <p:cNvSpPr/>
            <p:nvPr/>
          </p:nvSpPr>
          <p:spPr>
            <a:xfrm>
              <a:off x="84082" y="826824"/>
              <a:ext cx="2002219" cy="1397876"/>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ctr"/>
            <a:lstStyle/>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loop:</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run_agent</a:t>
              </a:r>
              <a:r>
                <a:rPr lang="en-US" sz="1600" kern="1200" dirty="0">
                  <a:solidFill>
                    <a:srgbClr val="FFFFFF"/>
                  </a:solidFill>
                  <a:effectLst/>
                  <a:ea typeface="Calibri" panose="020F0502020204030204" pitchFamily="34" charset="0"/>
                  <a:cs typeface="Times New Roman" panose="02020603050405020304" pitchFamily="18" charset="0"/>
                </a:rPr>
                <a:t>(1)</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1B69FF8-9475-85F8-707F-B45B341DDFC2}"/>
                </a:ext>
              </a:extLst>
            </p:cNvPr>
            <p:cNvSpPr/>
            <p:nvPr/>
          </p:nvSpPr>
          <p:spPr>
            <a:xfrm>
              <a:off x="2758963"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17F669F-0BB8-D5EF-0839-A7CC5D875942}"/>
                </a:ext>
              </a:extLst>
            </p:cNvPr>
            <p:cNvSpPr/>
            <p:nvPr/>
          </p:nvSpPr>
          <p:spPr>
            <a:xfrm>
              <a:off x="2758963"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9A3E5091-B2F2-01D8-D9EF-FE2847349E91}"/>
                </a:ext>
              </a:extLst>
            </p:cNvPr>
            <p:cNvCxnSpPr>
              <a:cxnSpLocks/>
              <a:stCxn id="19" idx="2"/>
              <a:endCxn id="9" idx="0"/>
            </p:cNvCxnSpPr>
            <p:nvPr/>
          </p:nvCxnSpPr>
          <p:spPr>
            <a:xfrm>
              <a:off x="3258205"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4173E1-FCC2-C8D8-C368-AAA8C8E8A427}"/>
                </a:ext>
              </a:extLst>
            </p:cNvPr>
            <p:cNvCxnSpPr>
              <a:cxnSpLocks/>
              <a:stCxn id="9" idx="2"/>
              <a:endCxn id="8" idx="0"/>
            </p:cNvCxnSpPr>
            <p:nvPr/>
          </p:nvCxnSpPr>
          <p:spPr>
            <a:xfrm>
              <a:off x="3258205"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56E7CB-DCBB-241D-16FF-901391C92D20}"/>
                </a:ext>
              </a:extLst>
            </p:cNvPr>
            <p:cNvCxnSpPr>
              <a:cxnSpLocks/>
              <a:stCxn id="8" idx="1"/>
            </p:cNvCxnSpPr>
            <p:nvPr/>
          </p:nvCxnSpPr>
          <p:spPr>
            <a:xfrm flipH="1" flipV="1">
              <a:off x="1849821" y="1909390"/>
              <a:ext cx="909142" cy="399181"/>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94F1AF-805A-75AA-886B-50B2708CA21C}"/>
                </a:ext>
              </a:extLst>
            </p:cNvPr>
            <p:cNvSpPr/>
            <p:nvPr/>
          </p:nvSpPr>
          <p:spPr>
            <a:xfrm>
              <a:off x="4820129" y="332358"/>
              <a:ext cx="2298358" cy="253101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3455D99-2F86-929D-7764-1F10045E0896}"/>
                </a:ext>
              </a:extLst>
            </p:cNvPr>
            <p:cNvSpPr/>
            <p:nvPr/>
          </p:nvSpPr>
          <p:spPr>
            <a:xfrm>
              <a:off x="7528363" y="332284"/>
              <a:ext cx="1513492" cy="2427863"/>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927E08DC-4915-C785-7631-8F910246C6B1}"/>
                </a:ext>
              </a:extLst>
            </p:cNvPr>
            <p:cNvSpPr/>
            <p:nvPr/>
          </p:nvSpPr>
          <p:spPr>
            <a:xfrm>
              <a:off x="4906057" y="722347"/>
              <a:ext cx="2123089" cy="2037799"/>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t"/>
            <a:lstStyle/>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run_agent_forever</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output_event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if done: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stop_agent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6" name="Straight Arrow Connector 39">
              <a:extLst>
                <a:ext uri="{FF2B5EF4-FFF2-40B4-BE49-F238E27FC236}">
                  <a16:creationId xmlns:a16="http://schemas.microsoft.com/office/drawing/2014/main" id="{7444F51A-ABAE-C925-AACE-36AF093B7E71}"/>
                </a:ext>
              </a:extLst>
            </p:cNvPr>
            <p:cNvCxnSpPr>
              <a:cxnSpLocks/>
              <a:stCxn id="21" idx="3"/>
              <a:endCxn id="25" idx="3"/>
            </p:cNvCxnSpPr>
            <p:nvPr/>
          </p:nvCxnSpPr>
          <p:spPr>
            <a:xfrm flipV="1">
              <a:off x="8700291" y="1029328"/>
              <a:ext cx="12700" cy="1279243"/>
            </a:xfrm>
            <a:prstGeom prst="bent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49">
              <a:extLst>
                <a:ext uri="{FF2B5EF4-FFF2-40B4-BE49-F238E27FC236}">
                  <a16:creationId xmlns:a16="http://schemas.microsoft.com/office/drawing/2014/main" id="{1C211623-762E-19A9-5036-B0FFFB95A90D}"/>
                </a:ext>
              </a:extLst>
            </p:cNvPr>
            <p:cNvSpPr txBox="1"/>
            <p:nvPr/>
          </p:nvSpPr>
          <p:spPr>
            <a:xfrm>
              <a:off x="5596653" y="-26453"/>
              <a:ext cx="2779598"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Event Listeners</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8" name="TextBox 50">
              <a:extLst>
                <a:ext uri="{FF2B5EF4-FFF2-40B4-BE49-F238E27FC236}">
                  <a16:creationId xmlns:a16="http://schemas.microsoft.com/office/drawing/2014/main" id="{BB686198-2D95-6FF5-060D-DBC88A48FDEA}"/>
                </a:ext>
              </a:extLst>
            </p:cNvPr>
            <p:cNvSpPr txBox="1"/>
            <p:nvPr/>
          </p:nvSpPr>
          <p:spPr>
            <a:xfrm>
              <a:off x="521342" y="-26453"/>
              <a:ext cx="2655915"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Direct Control</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34EE59C-9A8A-DB75-A15B-03AC1929648C}"/>
                </a:ext>
              </a:extLst>
            </p:cNvPr>
            <p:cNvSpPr/>
            <p:nvPr/>
          </p:nvSpPr>
          <p:spPr>
            <a:xfrm>
              <a:off x="2758963"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Receive Input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A71E738-1E98-04C7-13B8-3B4561A3B341}"/>
                </a:ext>
              </a:extLst>
            </p:cNvPr>
            <p:cNvCxnSpPr>
              <a:cxnSpLocks/>
            </p:cNvCxnSpPr>
            <p:nvPr/>
          </p:nvCxnSpPr>
          <p:spPr>
            <a:xfrm flipV="1">
              <a:off x="1750037" y="1095534"/>
              <a:ext cx="1179073" cy="68422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88AB82-3C86-21C7-D6DF-8691847898D2}"/>
                </a:ext>
              </a:extLst>
            </p:cNvPr>
            <p:cNvSpPr/>
            <p:nvPr/>
          </p:nvSpPr>
          <p:spPr>
            <a:xfrm>
              <a:off x="7701808"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2E6FB1C5-2092-03C2-F3F7-361CE5185671}"/>
                </a:ext>
              </a:extLst>
            </p:cNvPr>
            <p:cNvSpPr/>
            <p:nvPr/>
          </p:nvSpPr>
          <p:spPr>
            <a:xfrm>
              <a:off x="7701808"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DB0D846E-928E-21E6-FF6A-E470046652ED}"/>
                </a:ext>
              </a:extLst>
            </p:cNvPr>
            <p:cNvCxnSpPr>
              <a:cxnSpLocks/>
              <a:stCxn id="25" idx="2"/>
              <a:endCxn id="22" idx="0"/>
            </p:cNvCxnSpPr>
            <p:nvPr/>
          </p:nvCxnSpPr>
          <p:spPr>
            <a:xfrm>
              <a:off x="8201050"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8E14C3-6149-0636-7C8F-2BCA2E3E4625}"/>
                </a:ext>
              </a:extLst>
            </p:cNvPr>
            <p:cNvCxnSpPr>
              <a:cxnSpLocks/>
              <a:stCxn id="22" idx="2"/>
              <a:endCxn id="21" idx="0"/>
            </p:cNvCxnSpPr>
            <p:nvPr/>
          </p:nvCxnSpPr>
          <p:spPr>
            <a:xfrm>
              <a:off x="8201050"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A7C1032-5E1F-DEB9-7D50-1D5C2A88866A}"/>
                </a:ext>
              </a:extLst>
            </p:cNvPr>
            <p:cNvSpPr/>
            <p:nvPr/>
          </p:nvSpPr>
          <p:spPr>
            <a:xfrm>
              <a:off x="7701808"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Receive Input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F96080FD-AC53-5195-D8F5-A5D79FC41441}"/>
                </a:ext>
              </a:extLst>
            </p:cNvPr>
            <p:cNvCxnSpPr>
              <a:cxnSpLocks/>
            </p:cNvCxnSpPr>
            <p:nvPr/>
          </p:nvCxnSpPr>
          <p:spPr>
            <a:xfrm flipV="1">
              <a:off x="6967223" y="1095534"/>
              <a:ext cx="903312" cy="73926"/>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086A817-416D-E888-B43E-86B616391697}"/>
                </a:ext>
              </a:extLst>
            </p:cNvPr>
            <p:cNvCxnSpPr>
              <a:cxnSpLocks/>
              <a:stCxn id="21" idx="1"/>
            </p:cNvCxnSpPr>
            <p:nvPr/>
          </p:nvCxnSpPr>
          <p:spPr>
            <a:xfrm flipH="1" flipV="1">
              <a:off x="6552320" y="1779764"/>
              <a:ext cx="1149462" cy="52843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58">
              <a:extLst>
                <a:ext uri="{FF2B5EF4-FFF2-40B4-BE49-F238E27FC236}">
                  <a16:creationId xmlns:a16="http://schemas.microsoft.com/office/drawing/2014/main" id="{05395825-CB96-B570-A5E0-2A0B2E39A189}"/>
                </a:ext>
              </a:extLst>
            </p:cNvPr>
            <p:cNvCxnSpPr>
              <a:cxnSpLocks/>
            </p:cNvCxnSpPr>
            <p:nvPr/>
          </p:nvCxnSpPr>
          <p:spPr>
            <a:xfrm flipV="1">
              <a:off x="6552320" y="2382355"/>
              <a:ext cx="2370962" cy="310202"/>
            </a:xfrm>
            <a:prstGeom prst="bentConnector3">
              <a:avLst>
                <a:gd name="adj1" fmla="val 99598"/>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380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C4C4-21F4-911F-149E-CDE4F251419A}"/>
              </a:ext>
            </a:extLst>
          </p:cNvPr>
          <p:cNvSpPr>
            <a:spLocks noGrp="1"/>
          </p:cNvSpPr>
          <p:nvPr>
            <p:ph type="title"/>
          </p:nvPr>
        </p:nvSpPr>
        <p:spPr/>
        <p:txBody>
          <a:bodyPr/>
          <a:lstStyle/>
          <a:p>
            <a:r>
              <a:rPr lang="en-US" dirty="0"/>
              <a:t>Let’s Write Some Code – Read the Agent’s Output</a:t>
            </a:r>
          </a:p>
        </p:txBody>
      </p:sp>
      <p:sp>
        <p:nvSpPr>
          <p:cNvPr id="3" name="Content Placeholder 2">
            <a:extLst>
              <a:ext uri="{FF2B5EF4-FFF2-40B4-BE49-F238E27FC236}">
                <a16:creationId xmlns:a16="http://schemas.microsoft.com/office/drawing/2014/main" id="{4935C5D3-CE0D-7BF9-4A60-C13CF1642486}"/>
              </a:ext>
            </a:extLst>
          </p:cNvPr>
          <p:cNvSpPr>
            <a:spLocks noGrp="1"/>
          </p:cNvSpPr>
          <p:nvPr>
            <p:ph idx="1"/>
          </p:nvPr>
        </p:nvSpPr>
        <p:spPr>
          <a:xfrm>
            <a:off x="685797" y="1557210"/>
            <a:ext cx="10953753" cy="4367340"/>
          </a:xfrm>
        </p:spPr>
        <p:txBody>
          <a:bodyPr>
            <a:normAutofit lnSpcReduction="10000"/>
          </a:bodyPr>
          <a:lstStyle/>
          <a:p>
            <a:r>
              <a:rPr lang="en-US" dirty="0"/>
              <a:t>Uncomment everything from the “</a:t>
            </a:r>
            <a:r>
              <a:rPr lang="en-US" dirty="0">
                <a:latin typeface="Consolas" panose="020B0609020204030204" pitchFamily="49" charset="0"/>
                <a:ea typeface="Menlo" panose="020B0609030804020204" pitchFamily="49" charset="0"/>
                <a:cs typeface="Menlo" panose="020B0609030804020204" pitchFamily="49" charset="0"/>
              </a:rPr>
              <a:t>else</a:t>
            </a:r>
            <a:r>
              <a:rPr lang="en-US" dirty="0"/>
              <a:t>” through to the end of the </a:t>
            </a:r>
            <a:r>
              <a:rPr lang="en-US" dirty="0">
                <a:latin typeface="Consolas" panose="020B0609020204030204" pitchFamily="49" charset="0"/>
                <a:ea typeface="Menlo" panose="020B0609030804020204" pitchFamily="49" charset="0"/>
                <a:cs typeface="Menlo" panose="020B0609030804020204" pitchFamily="49" charset="0"/>
              </a:rPr>
              <a:t>try/except</a:t>
            </a:r>
            <a:r>
              <a:rPr lang="en-US" dirty="0"/>
              <a:t> block.</a:t>
            </a:r>
          </a:p>
          <a:p>
            <a:endParaRPr lang="en-US" dirty="0"/>
          </a:p>
          <a:p>
            <a:pPr marL="342900" indent="-342900">
              <a:buAutoNum type="arabicPeriod"/>
            </a:pPr>
            <a:r>
              <a:rPr lang="en-US" dirty="0"/>
              <a:t>STEP 10: Read the list count</a:t>
            </a:r>
          </a:p>
          <a:p>
            <a:pPr marL="571500" lvl="1" indent="-342900"/>
            <a:r>
              <a:rPr lang="en-US" dirty="0"/>
              <a:t>Replace the underscores to set </a:t>
            </a:r>
            <a:r>
              <a:rPr lang="en-US" dirty="0" err="1">
                <a:latin typeface="Consolas" panose="020B0609020204030204" pitchFamily="49" charset="0"/>
                <a:ea typeface="Menlo" panose="020B0609030804020204" pitchFamily="49" charset="0"/>
                <a:cs typeface="Menlo" panose="020B0609030804020204" pitchFamily="49" charset="0"/>
              </a:rPr>
              <a:t>list_count</a:t>
            </a:r>
            <a:r>
              <a:rPr lang="en-US" dirty="0"/>
              <a:t> appropriately.</a:t>
            </a:r>
          </a:p>
          <a:p>
            <a:pPr marL="571500" lvl="1" indent="-342900"/>
            <a:r>
              <a:rPr lang="en-US" dirty="0"/>
              <a:t>You can do this in one line by chaining </a:t>
            </a:r>
            <a:r>
              <a:rPr lang="en-US" dirty="0">
                <a:latin typeface="Consolas" panose="020B0609020204030204" pitchFamily="49" charset="0"/>
                <a:ea typeface="Menlo" panose="020B0609030804020204" pitchFamily="49" charset="0"/>
                <a:cs typeface="Menlo" panose="020B0609030804020204" pitchFamily="49" charset="0"/>
              </a:rPr>
              <a:t>&lt;ID&gt;.</a:t>
            </a:r>
            <a:r>
              <a:rPr lang="en-US" dirty="0" err="1">
                <a:latin typeface="Consolas" panose="020B0609020204030204" pitchFamily="49" charset="0"/>
                <a:ea typeface="Menlo" panose="020B0609030804020204" pitchFamily="49" charset="0"/>
                <a:cs typeface="Menlo" panose="020B0609030804020204" pitchFamily="49" charset="0"/>
              </a:rPr>
              <a:t>FindByAttribute</a:t>
            </a:r>
            <a:r>
              <a:rPr lang="en-US" dirty="0">
                <a:latin typeface="Consolas" panose="020B0609020204030204" pitchFamily="49" charset="0"/>
                <a:ea typeface="Menlo" panose="020B0609030804020204" pitchFamily="49" charset="0"/>
                <a:cs typeface="Menlo" panose="020B0609030804020204" pitchFamily="49" charset="0"/>
              </a:rPr>
              <a:t>(...)</a:t>
            </a:r>
            <a:br>
              <a:rPr lang="en-US" dirty="0"/>
            </a:br>
            <a:r>
              <a:rPr lang="en-US" dirty="0"/>
              <a:t>and </a:t>
            </a:r>
            <a:r>
              <a:rPr lang="en-US" dirty="0">
                <a:latin typeface="Consolas" panose="020B0609020204030204" pitchFamily="49" charset="0"/>
                <a:ea typeface="Menlo" panose="020B0609030804020204" pitchFamily="49" charset="0"/>
                <a:cs typeface="Menlo" panose="020B0609030804020204" pitchFamily="49" charset="0"/>
              </a:rPr>
              <a:t>&lt;WME&gt;.</a:t>
            </a:r>
            <a:r>
              <a:rPr lang="en-US" dirty="0" err="1">
                <a:latin typeface="Consolas" panose="020B0609020204030204" pitchFamily="49" charset="0"/>
                <a:ea typeface="Menlo" panose="020B0609030804020204" pitchFamily="49" charset="0"/>
                <a:cs typeface="Menlo" panose="020B0609030804020204" pitchFamily="49" charset="0"/>
              </a:rPr>
              <a:t>ConvertToIdentifier</a:t>
            </a:r>
            <a:r>
              <a:rPr lang="en-US" dirty="0">
                <a:latin typeface="Consolas" panose="020B0609020204030204" pitchFamily="49" charset="0"/>
                <a:ea typeface="Menlo" panose="020B0609030804020204" pitchFamily="49" charset="0"/>
                <a:cs typeface="Menlo" panose="020B0609030804020204" pitchFamily="49" charset="0"/>
              </a:rPr>
              <a:t>()</a:t>
            </a:r>
            <a:r>
              <a:rPr lang="en-US" dirty="0">
                <a:ea typeface="Menlo" panose="020B0609030804020204" pitchFamily="49" charset="0"/>
                <a:cs typeface="Menlo" panose="020B0609030804020204" pitchFamily="49" charset="0"/>
              </a:rPr>
              <a:t>.</a:t>
            </a:r>
          </a:p>
          <a:p>
            <a:pPr marL="571500" lvl="1" indent="-342900"/>
            <a:r>
              <a:rPr lang="en-US" dirty="0"/>
              <a:t>Convert the count to an </a:t>
            </a:r>
            <a:r>
              <a:rPr lang="en-US" dirty="0" err="1">
                <a:latin typeface="Consolas" panose="020B0609020204030204" pitchFamily="49" charset="0"/>
                <a:ea typeface="Menlo" panose="020B0609030804020204" pitchFamily="49" charset="0"/>
                <a:cs typeface="Menlo" panose="020B0609030804020204" pitchFamily="49" charset="0"/>
              </a:rPr>
              <a:t>IntElement</a:t>
            </a:r>
            <a:r>
              <a:rPr lang="en-US" dirty="0"/>
              <a:t> before getting the integer value.</a:t>
            </a:r>
          </a:p>
          <a:p>
            <a:pPr marL="571500" lvl="1" indent="-342900"/>
            <a:r>
              <a:rPr lang="en-US" dirty="0"/>
              <a:t>Running the script should then print: “</a:t>
            </a:r>
            <a:r>
              <a:rPr lang="en-US" dirty="0">
                <a:latin typeface="Consolas" panose="020B0609020204030204" pitchFamily="49" charset="0"/>
              </a:rPr>
              <a:t>List size is </a:t>
            </a:r>
            <a:r>
              <a:rPr lang="en-US" b="1" dirty="0">
                <a:latin typeface="Consolas" panose="020B0609020204030204" pitchFamily="49" charset="0"/>
              </a:rPr>
              <a:t>1</a:t>
            </a:r>
            <a:r>
              <a:rPr lang="en-US" dirty="0">
                <a:latin typeface="Consolas" panose="020B0609020204030204" pitchFamily="49" charset="0"/>
              </a:rPr>
              <a:t>.</a:t>
            </a:r>
            <a:r>
              <a:rPr lang="en-US" dirty="0"/>
              <a:t>”</a:t>
            </a:r>
          </a:p>
          <a:p>
            <a:pPr marL="342900" indent="-342900">
              <a:buAutoNum type="arabicPeriod"/>
            </a:pPr>
            <a:r>
              <a:rPr lang="en-US" dirty="0"/>
              <a:t>STEP 11: Read the first supplier’s name</a:t>
            </a:r>
          </a:p>
          <a:p>
            <a:pPr marL="571500" lvl="1" indent="-342900"/>
            <a:r>
              <a:rPr lang="en-US" dirty="0"/>
              <a:t>Replace the underscores to set </a:t>
            </a:r>
            <a:r>
              <a:rPr lang="en-US" dirty="0" err="1">
                <a:latin typeface="Consolas" panose="020B0609020204030204" pitchFamily="49" charset="0"/>
                <a:ea typeface="Menlo" panose="020B0609030804020204" pitchFamily="49" charset="0"/>
                <a:cs typeface="Menlo" panose="020B0609030804020204" pitchFamily="49" charset="0"/>
              </a:rPr>
              <a:t>first_chan_name</a:t>
            </a:r>
            <a:r>
              <a:rPr lang="en-US" dirty="0"/>
              <a:t> appropriately.</a:t>
            </a:r>
          </a:p>
          <a:p>
            <a:pPr marL="571500" lvl="1" indent="-342900"/>
            <a:r>
              <a:rPr lang="en-US" dirty="0"/>
              <a:t>The pattern of code is similar to STEP 10, but you can use</a:t>
            </a:r>
            <a:br>
              <a:rPr lang="en-US" dirty="0"/>
            </a:br>
            <a:r>
              <a:rPr lang="en-US" dirty="0" err="1">
                <a:latin typeface="Consolas" panose="020B0609020204030204" pitchFamily="49" charset="0"/>
                <a:ea typeface="Menlo" panose="020B0609030804020204" pitchFamily="49" charset="0"/>
                <a:cs typeface="Menlo" panose="020B0609030804020204" pitchFamily="49" charset="0"/>
              </a:rPr>
              <a:t>GetValueAsString</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at the end </a:t>
            </a:r>
            <a:br>
              <a:rPr lang="en-US" dirty="0"/>
            </a:br>
            <a:r>
              <a:rPr lang="en-US" dirty="0"/>
              <a:t>instead of </a:t>
            </a:r>
            <a:r>
              <a:rPr lang="en-US" dirty="0" err="1">
                <a:latin typeface="Consolas" panose="020B0609020204030204" pitchFamily="49" charset="0"/>
                <a:ea typeface="Menlo" panose="020B0609030804020204" pitchFamily="49" charset="0"/>
                <a:cs typeface="Menlo" panose="020B0609030804020204" pitchFamily="49" charset="0"/>
              </a:rPr>
              <a:t>ConvertToIntElement</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GetValue</a:t>
            </a:r>
            <a:r>
              <a:rPr lang="en-US" dirty="0">
                <a:latin typeface="Consolas" panose="020B0609020204030204" pitchFamily="49" charset="0"/>
                <a:ea typeface="Menlo" panose="020B0609030804020204" pitchFamily="49" charset="0"/>
                <a:cs typeface="Menlo" panose="020B0609030804020204" pitchFamily="49" charset="0"/>
              </a:rPr>
              <a:t>()</a:t>
            </a:r>
            <a:r>
              <a:rPr lang="en-US" dirty="0"/>
              <a:t>.</a:t>
            </a:r>
          </a:p>
          <a:p>
            <a:pPr marL="571500" lvl="1" indent="-342900"/>
            <a:r>
              <a:rPr lang="en-US" dirty="0"/>
              <a:t>Running the script should then print “</a:t>
            </a:r>
            <a:r>
              <a:rPr lang="en-US" dirty="0">
                <a:latin typeface="Consolas" panose="020B0609020204030204" pitchFamily="49" charset="0"/>
              </a:rPr>
              <a:t>First supplier: </a:t>
            </a:r>
            <a:r>
              <a:rPr lang="en-US" b="1" dirty="0">
                <a:latin typeface="Consolas" panose="020B0609020204030204" pitchFamily="49" charset="0"/>
              </a:rPr>
              <a:t>supplier01</a:t>
            </a:r>
            <a:r>
              <a:rPr lang="en-US" dirty="0"/>
              <a:t>”</a:t>
            </a:r>
          </a:p>
        </p:txBody>
      </p:sp>
      <p:pic>
        <p:nvPicPr>
          <p:cNvPr id="4" name="Picture 3">
            <a:extLst>
              <a:ext uri="{FF2B5EF4-FFF2-40B4-BE49-F238E27FC236}">
                <a16:creationId xmlns:a16="http://schemas.microsoft.com/office/drawing/2014/main" id="{ADE14B6F-1CB2-CE50-8AD7-1E609FB8822A}"/>
              </a:ext>
            </a:extLst>
          </p:cNvPr>
          <p:cNvPicPr>
            <a:picLocks noChangeAspect="1"/>
          </p:cNvPicPr>
          <p:nvPr/>
        </p:nvPicPr>
        <p:blipFill rotWithShape="1">
          <a:blip r:embed="rId2"/>
          <a:srcRect l="-273" t="453" r="40421" b="-453"/>
          <a:stretch/>
        </p:blipFill>
        <p:spPr>
          <a:xfrm>
            <a:off x="8533818" y="1908678"/>
            <a:ext cx="3105732" cy="4164070"/>
          </a:xfrm>
          <a:prstGeom prst="rect">
            <a:avLst/>
          </a:prstGeom>
        </p:spPr>
      </p:pic>
    </p:spTree>
    <p:extLst>
      <p:ext uri="{BB962C8B-B14F-4D97-AF65-F5344CB8AC3E}">
        <p14:creationId xmlns:p14="http://schemas.microsoft.com/office/powerpoint/2010/main" val="275830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E5DC-5FD4-5CEC-8634-9B581B416769}"/>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049CD40C-3AED-2FD1-EEDD-3C7A45C29811}"/>
              </a:ext>
            </a:extLst>
          </p:cNvPr>
          <p:cNvSpPr>
            <a:spLocks noGrp="1"/>
          </p:cNvSpPr>
          <p:nvPr>
            <p:ph idx="1"/>
          </p:nvPr>
        </p:nvSpPr>
        <p:spPr/>
        <p:txBody>
          <a:bodyPr>
            <a:normAutofit/>
          </a:bodyPr>
          <a:lstStyle/>
          <a:p>
            <a:r>
              <a:rPr lang="en-US" sz="2400" dirty="0"/>
              <a:t>Any time we read a WME path that might not exist, we should check for an </a:t>
            </a:r>
            <a:r>
              <a:rPr lang="en-US" sz="2400" dirty="0" err="1">
                <a:latin typeface="Consolas" panose="020B0609020204030204" pitchFamily="49" charset="0"/>
                <a:ea typeface="Menlo" panose="020B0609030804020204" pitchFamily="49" charset="0"/>
                <a:cs typeface="Menlo" panose="020B0609030804020204" pitchFamily="49" charset="0"/>
              </a:rPr>
              <a:t>AttributeError</a:t>
            </a:r>
            <a:r>
              <a:rPr lang="en-US" sz="2400" dirty="0"/>
              <a:t>.</a:t>
            </a:r>
          </a:p>
          <a:p>
            <a:pPr marL="285750" indent="-285750">
              <a:buFont typeface="Arial" panose="020B0604020202020204" pitchFamily="34" charset="0"/>
              <a:buChar char="•"/>
            </a:pPr>
            <a:r>
              <a:rPr lang="en-US" sz="2400" dirty="0"/>
              <a:t>This will be raised if </a:t>
            </a:r>
            <a:r>
              <a:rPr lang="en-US" sz="2400" dirty="0" err="1">
                <a:latin typeface="Consolas" panose="020B0609020204030204" pitchFamily="49" charset="0"/>
                <a:ea typeface="Menlo" panose="020B0609030804020204" pitchFamily="49" charset="0"/>
                <a:cs typeface="Menlo" panose="020B0609030804020204" pitchFamily="49" charset="0"/>
              </a:rPr>
              <a:t>FindByAttribute</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returns </a:t>
            </a:r>
            <a:r>
              <a:rPr lang="en-US" sz="2400" dirty="0">
                <a:latin typeface="Consolas" panose="020B0609020204030204" pitchFamily="49" charset="0"/>
                <a:ea typeface="Menlo" panose="020B0609030804020204" pitchFamily="49" charset="0"/>
                <a:cs typeface="Menlo" panose="020B0609030804020204" pitchFamily="49" charset="0"/>
              </a:rPr>
              <a:t>None</a:t>
            </a:r>
            <a:r>
              <a:rPr lang="en-US" sz="2400" dirty="0"/>
              <a:t>, </a:t>
            </a:r>
            <a:br>
              <a:rPr lang="en-US" sz="2400" dirty="0"/>
            </a:br>
            <a:r>
              <a:rPr lang="en-US" sz="2400" dirty="0"/>
              <a:t>and then we try to call a </a:t>
            </a:r>
            <a:r>
              <a:rPr lang="en-US" sz="2400" dirty="0" err="1">
                <a:latin typeface="Consolas" panose="020B0609020204030204" pitchFamily="49" charset="0"/>
                <a:ea typeface="Menlo" panose="020B0609030804020204" pitchFamily="49" charset="0"/>
                <a:cs typeface="Menlo" panose="020B0609030804020204" pitchFamily="49" charset="0"/>
              </a:rPr>
              <a:t>ConvertTo</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on that </a:t>
            </a:r>
            <a:r>
              <a:rPr lang="en-US" sz="2400" dirty="0">
                <a:latin typeface="Consolas" panose="020B0609020204030204" pitchFamily="49" charset="0"/>
                <a:ea typeface="Menlo" panose="020B0609030804020204" pitchFamily="49" charset="0"/>
                <a:cs typeface="Menlo" panose="020B0609030804020204" pitchFamily="49" charset="0"/>
              </a:rPr>
              <a:t>None</a:t>
            </a:r>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90261C0-458A-4049-B3A2-9A8B3D8FBC0A}"/>
              </a:ext>
            </a:extLst>
          </p:cNvPr>
          <p:cNvPicPr>
            <a:picLocks noChangeAspect="1"/>
          </p:cNvPicPr>
          <p:nvPr/>
        </p:nvPicPr>
        <p:blipFill rotWithShape="1">
          <a:blip r:embed="rId2"/>
          <a:srcRect l="1837" t="77227" r="10" b="1"/>
          <a:stretch/>
        </p:blipFill>
        <p:spPr>
          <a:xfrm>
            <a:off x="2786705" y="3522252"/>
            <a:ext cx="6618590" cy="1222558"/>
          </a:xfrm>
          <a:prstGeom prst="rect">
            <a:avLst/>
          </a:prstGeom>
        </p:spPr>
      </p:pic>
    </p:spTree>
    <p:extLst>
      <p:ext uri="{BB962C8B-B14F-4D97-AF65-F5344CB8AC3E}">
        <p14:creationId xmlns:p14="http://schemas.microsoft.com/office/powerpoint/2010/main" val="966300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667A-34C0-D206-2794-AD6E47A28D1A}"/>
              </a:ext>
            </a:extLst>
          </p:cNvPr>
          <p:cNvSpPr>
            <a:spLocks noGrp="1"/>
          </p:cNvSpPr>
          <p:nvPr>
            <p:ph type="title"/>
          </p:nvPr>
        </p:nvSpPr>
        <p:spPr/>
        <p:txBody>
          <a:bodyPr/>
          <a:lstStyle/>
          <a:p>
            <a:r>
              <a:rPr lang="en-US" dirty="0"/>
              <a:t>Congratulations!</a:t>
            </a:r>
          </a:p>
        </p:txBody>
      </p:sp>
      <p:sp>
        <p:nvSpPr>
          <p:cNvPr id="3" name="Content Placeholder 2">
            <a:extLst>
              <a:ext uri="{FF2B5EF4-FFF2-40B4-BE49-F238E27FC236}">
                <a16:creationId xmlns:a16="http://schemas.microsoft.com/office/drawing/2014/main" id="{B7866D5C-F23F-7720-C8BB-55345D02BE89}"/>
              </a:ext>
            </a:extLst>
          </p:cNvPr>
          <p:cNvSpPr>
            <a:spLocks noGrp="1"/>
          </p:cNvSpPr>
          <p:nvPr>
            <p:ph idx="1"/>
          </p:nvPr>
        </p:nvSpPr>
        <p:spPr/>
        <p:txBody>
          <a:bodyPr>
            <a:normAutofit lnSpcReduction="10000"/>
          </a:bodyPr>
          <a:lstStyle/>
          <a:p>
            <a:r>
              <a:rPr lang="en-US" sz="2400" dirty="0"/>
              <a:t>You now have an SML app that can </a:t>
            </a:r>
          </a:p>
          <a:p>
            <a:pPr marL="342900" indent="-342900">
              <a:buFont typeface="Arial" panose="020B0604020202020204" pitchFamily="34" charset="0"/>
              <a:buChar char="•"/>
            </a:pPr>
            <a:r>
              <a:rPr lang="en-US" sz="2400" dirty="0"/>
              <a:t>Send input to Soar</a:t>
            </a:r>
          </a:p>
          <a:p>
            <a:pPr marL="342900" indent="-342900">
              <a:buFont typeface="Arial" panose="020B0604020202020204" pitchFamily="34" charset="0"/>
              <a:buChar char="•"/>
            </a:pPr>
            <a:r>
              <a:rPr lang="en-US" sz="2400" dirty="0"/>
              <a:t>Read output from Soar!</a:t>
            </a:r>
          </a:p>
          <a:p>
            <a:pPr marL="342900" indent="-342900">
              <a:buFont typeface="Arial" panose="020B0604020202020204" pitchFamily="34" charset="0"/>
              <a:buChar char="•"/>
            </a:pPr>
            <a:endParaRPr lang="en-US" sz="2400" dirty="0"/>
          </a:p>
          <a:p>
            <a:endParaRPr lang="en-US" sz="2400" dirty="0"/>
          </a:p>
          <a:p>
            <a:br>
              <a:rPr lang="en-US" sz="2400" dirty="0"/>
            </a:br>
            <a:br>
              <a:rPr lang="en-US" sz="2400" dirty="0"/>
            </a:br>
            <a:endParaRPr lang="en-US" sz="2400" dirty="0"/>
          </a:p>
          <a:p>
            <a:r>
              <a:rPr lang="en-US" sz="2400" i="1" dirty="0"/>
              <a:t>Check out the next lesion to learn more about how to change input values over time on a single agent!</a:t>
            </a:r>
          </a:p>
        </p:txBody>
      </p:sp>
      <p:pic>
        <p:nvPicPr>
          <p:cNvPr id="5" name="Picture 4">
            <a:extLst>
              <a:ext uri="{FF2B5EF4-FFF2-40B4-BE49-F238E27FC236}">
                <a16:creationId xmlns:a16="http://schemas.microsoft.com/office/drawing/2014/main" id="{3375ECF7-C11E-A3FD-12EC-1FE3CC5AC3E5}"/>
              </a:ext>
            </a:extLst>
          </p:cNvPr>
          <p:cNvPicPr>
            <a:picLocks noChangeAspect="1"/>
          </p:cNvPicPr>
          <p:nvPr/>
        </p:nvPicPr>
        <p:blipFill>
          <a:blip r:embed="rId2"/>
          <a:srcRect/>
          <a:stretch/>
        </p:blipFill>
        <p:spPr>
          <a:xfrm>
            <a:off x="4596828" y="2836356"/>
            <a:ext cx="2998344" cy="1371791"/>
          </a:xfrm>
          <a:prstGeom prst="rect">
            <a:avLst/>
          </a:prstGeom>
        </p:spPr>
      </p:pic>
    </p:spTree>
    <p:extLst>
      <p:ext uri="{BB962C8B-B14F-4D97-AF65-F5344CB8AC3E}">
        <p14:creationId xmlns:p14="http://schemas.microsoft.com/office/powerpoint/2010/main" val="213178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2B60-BE99-1F7D-43BB-98906C3A21EE}"/>
              </a:ext>
            </a:extLst>
          </p:cNvPr>
          <p:cNvSpPr>
            <a:spLocks noGrp="1"/>
          </p:cNvSpPr>
          <p:nvPr>
            <p:ph type="title"/>
          </p:nvPr>
        </p:nvSpPr>
        <p:spPr/>
        <p:txBody>
          <a:bodyPr/>
          <a:lstStyle/>
          <a:p>
            <a:r>
              <a:rPr lang="en-US" dirty="0"/>
              <a:t>Long-term Project Goal</a:t>
            </a:r>
          </a:p>
        </p:txBody>
      </p:sp>
      <p:sp>
        <p:nvSpPr>
          <p:cNvPr id="3" name="Content Placeholder 2">
            <a:extLst>
              <a:ext uri="{FF2B5EF4-FFF2-40B4-BE49-F238E27FC236}">
                <a16:creationId xmlns:a16="http://schemas.microsoft.com/office/drawing/2014/main" id="{727016CA-6F84-CFD0-F8FE-3B81BF01D025}"/>
              </a:ext>
            </a:extLst>
          </p:cNvPr>
          <p:cNvSpPr>
            <a:spLocks noGrp="1"/>
          </p:cNvSpPr>
          <p:nvPr>
            <p:ph idx="1"/>
          </p:nvPr>
        </p:nvSpPr>
        <p:spPr/>
        <p:txBody>
          <a:bodyPr>
            <a:normAutofit/>
          </a:bodyPr>
          <a:lstStyle/>
          <a:p>
            <a:r>
              <a:rPr lang="en-US" sz="2400" dirty="0"/>
              <a:t>Make a standalone Python app that:</a:t>
            </a:r>
          </a:p>
          <a:p>
            <a:pPr marL="285750" indent="-285750">
              <a:buFont typeface="Arial" panose="020B0604020202020204" pitchFamily="34" charset="0"/>
              <a:buChar char="•"/>
            </a:pPr>
            <a:r>
              <a:rPr lang="en-US" sz="2400" dirty="0"/>
              <a:t>Sends inputs of our choice to our Soar agent</a:t>
            </a:r>
          </a:p>
          <a:p>
            <a:pPr marL="285750" indent="-285750">
              <a:buFont typeface="Arial" panose="020B0604020202020204" pitchFamily="34" charset="0"/>
              <a:buChar char="•"/>
            </a:pPr>
            <a:r>
              <a:rPr lang="en-US" sz="2400" dirty="0"/>
              <a:t>Read the supplier-list output from our agent </a:t>
            </a:r>
          </a:p>
          <a:p>
            <a:pPr marL="285750" indent="-285750">
              <a:buFont typeface="Arial" panose="020B0604020202020204" pitchFamily="34" charset="0"/>
              <a:buChar char="•"/>
            </a:pPr>
            <a:r>
              <a:rPr lang="en-US" sz="2400" dirty="0"/>
              <a:t>Can repeat this process for many input jobs given in a list</a:t>
            </a:r>
          </a:p>
          <a:p>
            <a:pPr marL="285750" indent="-285750">
              <a:buFont typeface="Arial" panose="020B0604020202020204" pitchFamily="34" charset="0"/>
              <a:buChar char="•"/>
            </a:pPr>
            <a:endParaRPr lang="en-US" sz="2400" dirty="0"/>
          </a:p>
          <a:p>
            <a:r>
              <a:rPr lang="en-US" sz="2400" dirty="0"/>
              <a:t>We will develop our code in 4 app iterations</a:t>
            </a:r>
          </a:p>
          <a:p>
            <a:pPr marL="342900" indent="-342900">
              <a:buFont typeface="Arial" panose="020B0604020202020204" pitchFamily="34" charset="0"/>
              <a:buChar char="•"/>
            </a:pPr>
            <a:r>
              <a:rPr lang="en-US" sz="2400" dirty="0"/>
              <a:t>Each will represent its own mini-project and lesson</a:t>
            </a:r>
          </a:p>
          <a:p>
            <a:pPr marL="342900" indent="-342900">
              <a:buFont typeface="Arial" panose="020B0604020202020204" pitchFamily="34" charset="0"/>
              <a:buChar char="•"/>
            </a:pPr>
            <a:r>
              <a:rPr lang="en-US" sz="2400" dirty="0"/>
              <a:t>Each app iteration will introduce new concepts</a:t>
            </a:r>
          </a:p>
          <a:p>
            <a:pPr marL="342900" indent="-342900">
              <a:buFont typeface="Arial" panose="020B0604020202020204" pitchFamily="34" charset="0"/>
              <a:buChar char="•"/>
            </a:pPr>
            <a:r>
              <a:rPr lang="en-US" sz="2400" dirty="0"/>
              <a:t>The 4</a:t>
            </a:r>
            <a:r>
              <a:rPr lang="en-US" sz="2400" baseline="30000" dirty="0"/>
              <a:t>th</a:t>
            </a:r>
            <a:r>
              <a:rPr lang="en-US" sz="2400" dirty="0"/>
              <a:t> app iteration should provide our desired final product!</a:t>
            </a:r>
          </a:p>
        </p:txBody>
      </p:sp>
    </p:spTree>
    <p:extLst>
      <p:ext uri="{BB962C8B-B14F-4D97-AF65-F5344CB8AC3E}">
        <p14:creationId xmlns:p14="http://schemas.microsoft.com/office/powerpoint/2010/main" val="41741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Lessons 10-13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2194560"/>
            <a:ext cx="9144000" cy="3606927"/>
          </a:xfrm>
        </p:spPr>
        <p:txBody>
          <a:bodyPr numCol="2">
            <a:normAutofit fontScale="85000" lnSpcReduction="10000"/>
          </a:bodyPr>
          <a:lstStyle/>
          <a:p>
            <a:pPr marL="514350" marR="0" lvl="0" indent="-514350" algn="l" defTabSz="914400" rtl="0" eaLnBrk="1" fontAlgn="auto" latinLnBrk="0" hangingPunct="1">
              <a:lnSpc>
                <a:spcPct val="100000"/>
              </a:lnSpc>
              <a:spcBef>
                <a:spcPts val="600"/>
              </a:spcBef>
              <a:spcAft>
                <a:spcPts val="0"/>
              </a:spcAft>
              <a:buClrTx/>
              <a:buSzTx/>
              <a:buFont typeface="+mj-lt"/>
              <a:buAutoNum type="arabicPeriod" startAt="10"/>
              <a:tabLst/>
              <a:defRPr/>
            </a:pPr>
            <a:r>
              <a:rPr lang="en-US" sz="2800" b="1" dirty="0"/>
              <a:t>App 1</a:t>
            </a:r>
            <a:r>
              <a:rPr lang="en-US" sz="2800" dirty="0"/>
              <a:t>: SML Basics</a:t>
            </a:r>
          </a:p>
          <a:p>
            <a:pPr marL="685800" lvl="1" indent="-457200"/>
            <a:r>
              <a:rPr lang="en-US" sz="2800" dirty="0"/>
              <a:t>Kernels and Agents</a:t>
            </a:r>
          </a:p>
          <a:p>
            <a:pPr marL="685800" lvl="1" indent="-457200"/>
            <a:r>
              <a:rPr lang="en-US" sz="2800" dirty="0"/>
              <a:t>Identifier and WME classes</a:t>
            </a:r>
          </a:p>
          <a:p>
            <a:pPr marL="685800" lvl="1" indent="-457200"/>
            <a:r>
              <a:rPr lang="en-US" sz="2800" dirty="0"/>
              <a:t>Agent creation, I/O, and shutdown</a:t>
            </a:r>
          </a:p>
          <a:p>
            <a:pPr marL="342900" indent="-342900">
              <a:buFont typeface="+mj-lt"/>
              <a:buAutoNum type="arabicPeriod" startAt="10"/>
            </a:pPr>
            <a:r>
              <a:rPr lang="en-US" sz="2800" b="1" dirty="0"/>
              <a:t> App 2</a:t>
            </a:r>
            <a:r>
              <a:rPr lang="en-US" sz="2800" dirty="0"/>
              <a:t>: WME Management</a:t>
            </a:r>
          </a:p>
          <a:p>
            <a:pPr marL="685800" lvl="1" indent="-457200"/>
            <a:r>
              <a:rPr lang="en-US" sz="2800" dirty="0"/>
              <a:t>Removing input WMEs properly</a:t>
            </a:r>
          </a:p>
          <a:p>
            <a:pPr marL="685800" lvl="1" indent="-457200"/>
            <a:r>
              <a:rPr lang="en-US" sz="2800" dirty="0"/>
              <a:t>Opening a linked debugger</a:t>
            </a:r>
          </a:p>
          <a:p>
            <a:pPr marL="342900" indent="-342900">
              <a:buFont typeface="+mj-lt"/>
              <a:buAutoNum type="arabicPeriod" startAt="10"/>
            </a:pPr>
            <a:r>
              <a:rPr lang="en-US" sz="2800" b="1" dirty="0"/>
              <a:t> App 3</a:t>
            </a:r>
            <a:r>
              <a:rPr lang="en-US" sz="2800" dirty="0"/>
              <a:t>: I/O Management</a:t>
            </a:r>
          </a:p>
          <a:p>
            <a:pPr marL="685800" lvl="1" indent="-457200"/>
            <a:r>
              <a:rPr lang="en-US" sz="2800" dirty="0"/>
              <a:t>Using custom input classes</a:t>
            </a:r>
          </a:p>
          <a:p>
            <a:pPr marL="685800" lvl="1" indent="-457200"/>
            <a:r>
              <a:rPr lang="en-US" sz="2800" dirty="0"/>
              <a:t>Looping over output WMEs</a:t>
            </a:r>
          </a:p>
          <a:p>
            <a:pPr marL="342900" indent="-342900">
              <a:buFont typeface="+mj-lt"/>
              <a:buAutoNum type="arabicPeriod" startAt="10"/>
            </a:pPr>
            <a:endParaRPr lang="en-US" sz="2800" b="1" dirty="0"/>
          </a:p>
          <a:p>
            <a:pPr marL="342900" indent="-342900">
              <a:buFont typeface="+mj-lt"/>
              <a:buAutoNum type="arabicPeriod" startAt="10"/>
            </a:pPr>
            <a:r>
              <a:rPr lang="en-US" sz="2800" b="1" dirty="0"/>
              <a:t> App 4</a:t>
            </a:r>
            <a:r>
              <a:rPr lang="en-US" sz="2800" dirty="0"/>
              <a:t>: Event Handlers</a:t>
            </a:r>
          </a:p>
          <a:p>
            <a:pPr marL="685800" lvl="1" indent="-457200"/>
            <a:r>
              <a:rPr lang="en-US" sz="2800" dirty="0"/>
              <a:t>Using event listeners</a:t>
            </a:r>
          </a:p>
          <a:p>
            <a:pPr marL="685800" lvl="1" indent="-457200"/>
            <a:r>
              <a:rPr lang="en-US" sz="2800" dirty="0"/>
              <a:t>Stopping Soar from code</a:t>
            </a:r>
          </a:p>
        </p:txBody>
      </p:sp>
      <p:sp>
        <p:nvSpPr>
          <p:cNvPr id="5" name="TextBox 4">
            <a:extLst>
              <a:ext uri="{FF2B5EF4-FFF2-40B4-BE49-F238E27FC236}">
                <a16:creationId xmlns:a16="http://schemas.microsoft.com/office/drawing/2014/main" id="{D08AD800-7CB1-434B-208F-6CBFD3DE80E1}"/>
              </a:ext>
            </a:extLst>
          </p:cNvPr>
          <p:cNvSpPr txBox="1"/>
          <p:nvPr/>
        </p:nvSpPr>
        <p:spPr bwMode="gray">
          <a:xfrm>
            <a:off x="1524000" y="1477137"/>
            <a:ext cx="9150096" cy="400110"/>
          </a:xfrm>
          <a:prstGeom prst="rect">
            <a:avLst/>
          </a:prstGeom>
          <a:noFill/>
        </p:spPr>
        <p:txBody>
          <a:bodyPr wrap="square">
            <a:spAutoFit/>
          </a:bodyPr>
          <a:lstStyle/>
          <a:p>
            <a:r>
              <a:rPr lang="en-US" sz="2000" dirty="0"/>
              <a:t>Each of the ensuing SML lesson explains the following new concepts:</a:t>
            </a:r>
          </a:p>
        </p:txBody>
      </p:sp>
      <p:sp>
        <p:nvSpPr>
          <p:cNvPr id="4" name="Rectangle 3">
            <a:extLst>
              <a:ext uri="{FF2B5EF4-FFF2-40B4-BE49-F238E27FC236}">
                <a16:creationId xmlns:a16="http://schemas.microsoft.com/office/drawing/2014/main" id="{1C0E7E8F-4A3F-9073-84E1-D204A61C706D}"/>
              </a:ext>
            </a:extLst>
          </p:cNvPr>
          <p:cNvSpPr/>
          <p:nvPr/>
        </p:nvSpPr>
        <p:spPr bwMode="gray">
          <a:xfrm>
            <a:off x="457199" y="2724346"/>
            <a:ext cx="1030813" cy="704654"/>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You are here</a:t>
            </a:r>
            <a:endParaRPr lang="en-US" b="1" i="1" dirty="0">
              <a:solidFill>
                <a:schemeClr val="accent6"/>
              </a:solidFill>
              <a:latin typeface="+mj-lt"/>
              <a:ea typeface="Menlo" panose="020B0609030804020204" pitchFamily="49" charset="0"/>
              <a:cs typeface="Menlo" panose="020B0609030804020204" pitchFamily="49" charset="0"/>
            </a:endParaRPr>
          </a:p>
        </p:txBody>
      </p:sp>
      <p:cxnSp>
        <p:nvCxnSpPr>
          <p:cNvPr id="6" name="Elbow Connector 7">
            <a:extLst>
              <a:ext uri="{FF2B5EF4-FFF2-40B4-BE49-F238E27FC236}">
                <a16:creationId xmlns:a16="http://schemas.microsoft.com/office/drawing/2014/main" id="{ACA1E0EA-C9C9-5E7B-598E-B4B824D9E50D}"/>
              </a:ext>
            </a:extLst>
          </p:cNvPr>
          <p:cNvCxnSpPr>
            <a:cxnSpLocks/>
            <a:stCxn id="4" idx="0"/>
          </p:cNvCxnSpPr>
          <p:nvPr/>
        </p:nvCxnSpPr>
        <p:spPr bwMode="gray">
          <a:xfrm rot="5400000" flipH="1" flipV="1">
            <a:off x="1057114" y="2293446"/>
            <a:ext cx="346393" cy="515408"/>
          </a:xfrm>
          <a:prstGeom prst="bentConnector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93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SML Concepts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Connecting with Soar Kernels and Agents</a:t>
            </a:r>
          </a:p>
        </p:txBody>
      </p:sp>
    </p:spTree>
    <p:extLst>
      <p:ext uri="{BB962C8B-B14F-4D97-AF65-F5344CB8AC3E}">
        <p14:creationId xmlns:p14="http://schemas.microsoft.com/office/powerpoint/2010/main" val="3778469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AED06-EE73-424C-997D-071FF124702B}"/>
              </a:ext>
            </a:extLst>
          </p:cNvPr>
          <p:cNvSpPr>
            <a:spLocks noGrp="1"/>
          </p:cNvSpPr>
          <p:nvPr>
            <p:ph type="title"/>
          </p:nvPr>
        </p:nvSpPr>
        <p:spPr/>
        <p:txBody>
          <a:bodyPr/>
          <a:lstStyle/>
          <a:p>
            <a:r>
              <a:rPr lang="en-US" dirty="0"/>
              <a:t>Soar: Agent Environment</a:t>
            </a:r>
          </a:p>
        </p:txBody>
      </p:sp>
      <p:sp>
        <p:nvSpPr>
          <p:cNvPr id="2" name="Content Placeholder 1">
            <a:extLst>
              <a:ext uri="{FF2B5EF4-FFF2-40B4-BE49-F238E27FC236}">
                <a16:creationId xmlns:a16="http://schemas.microsoft.com/office/drawing/2014/main" id="{89E4ACEE-79D2-FE46-900A-BC81E56C784D}"/>
              </a:ext>
            </a:extLst>
          </p:cNvPr>
          <p:cNvSpPr>
            <a:spLocks noGrp="1"/>
          </p:cNvSpPr>
          <p:nvPr>
            <p:ph idx="1"/>
          </p:nvPr>
        </p:nvSpPr>
        <p:spPr/>
        <p:txBody>
          <a:bodyPr/>
          <a:lstStyle/>
          <a:p>
            <a:r>
              <a:rPr lang="en-US" dirty="0"/>
              <a:t>To connect a Soar agent to an interactive domain, you must build an app that interfaces between that domain’s processing and the Soar agent’s I/O.</a:t>
            </a:r>
          </a:p>
        </p:txBody>
      </p:sp>
      <p:sp>
        <p:nvSpPr>
          <p:cNvPr id="4" name="Rounded Rectangle 3">
            <a:extLst>
              <a:ext uri="{FF2B5EF4-FFF2-40B4-BE49-F238E27FC236}">
                <a16:creationId xmlns:a16="http://schemas.microsoft.com/office/drawing/2014/main" id="{8A9F1904-CC94-0246-86AB-3DE2FAE7812D}"/>
              </a:ext>
            </a:extLst>
          </p:cNvPr>
          <p:cNvSpPr/>
          <p:nvPr/>
        </p:nvSpPr>
        <p:spPr bwMode="gray">
          <a:xfrm>
            <a:off x="3029397" y="3242969"/>
            <a:ext cx="1135118" cy="1750866"/>
          </a:xfrm>
          <a:prstGeom prst="round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App</a:t>
            </a:r>
          </a:p>
        </p:txBody>
      </p:sp>
      <p:sp>
        <p:nvSpPr>
          <p:cNvPr id="5" name="Rounded Rectangle 4">
            <a:extLst>
              <a:ext uri="{FF2B5EF4-FFF2-40B4-BE49-F238E27FC236}">
                <a16:creationId xmlns:a16="http://schemas.microsoft.com/office/drawing/2014/main" id="{1BDEE09E-84ED-E84E-BA5F-AAA28081139A}"/>
              </a:ext>
            </a:extLst>
          </p:cNvPr>
          <p:cNvSpPr/>
          <p:nvPr/>
        </p:nvSpPr>
        <p:spPr bwMode="gray">
          <a:xfrm>
            <a:off x="1022514" y="3242969"/>
            <a:ext cx="1135118" cy="1750866"/>
          </a:xfrm>
          <a:prstGeom prst="round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Soar</a:t>
            </a:r>
          </a:p>
        </p:txBody>
      </p:sp>
      <p:sp>
        <p:nvSpPr>
          <p:cNvPr id="6" name="Rectangle 5">
            <a:extLst>
              <a:ext uri="{FF2B5EF4-FFF2-40B4-BE49-F238E27FC236}">
                <a16:creationId xmlns:a16="http://schemas.microsoft.com/office/drawing/2014/main" id="{374983F8-47D3-C841-BD7B-717D4262BD1D}"/>
              </a:ext>
            </a:extLst>
          </p:cNvPr>
          <p:cNvSpPr/>
          <p:nvPr/>
        </p:nvSpPr>
        <p:spPr bwMode="gray">
          <a:xfrm>
            <a:off x="1132873" y="3610851"/>
            <a:ext cx="914400" cy="984486"/>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rgbClr val="FFFFFF"/>
                </a:solidFill>
              </a:rPr>
              <a:t>Agent</a:t>
            </a:r>
          </a:p>
        </p:txBody>
      </p:sp>
      <p:sp>
        <p:nvSpPr>
          <p:cNvPr id="8" name="Rectangle 7">
            <a:extLst>
              <a:ext uri="{FF2B5EF4-FFF2-40B4-BE49-F238E27FC236}">
                <a16:creationId xmlns:a16="http://schemas.microsoft.com/office/drawing/2014/main" id="{C4D2B15F-0BC8-164D-A63D-1BF66543FA3C}"/>
              </a:ext>
            </a:extLst>
          </p:cNvPr>
          <p:cNvSpPr/>
          <p:nvPr/>
        </p:nvSpPr>
        <p:spPr bwMode="gray">
          <a:xfrm>
            <a:off x="1132873" y="4595337"/>
            <a:ext cx="914400" cy="291608"/>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rgbClr val="FFFFFF"/>
                </a:solidFill>
              </a:rPr>
              <a:t>I/O</a:t>
            </a:r>
          </a:p>
        </p:txBody>
      </p:sp>
      <p:cxnSp>
        <p:nvCxnSpPr>
          <p:cNvPr id="9" name="Elbow Connector 8">
            <a:extLst>
              <a:ext uri="{FF2B5EF4-FFF2-40B4-BE49-F238E27FC236}">
                <a16:creationId xmlns:a16="http://schemas.microsoft.com/office/drawing/2014/main" id="{39F22E62-B3F9-814A-99CB-75F40C57CFBB}"/>
              </a:ext>
            </a:extLst>
          </p:cNvPr>
          <p:cNvCxnSpPr>
            <a:cxnSpLocks/>
            <a:stCxn id="8" idx="2"/>
            <a:endCxn id="10" idx="2"/>
          </p:cNvCxnSpPr>
          <p:nvPr/>
        </p:nvCxnSpPr>
        <p:spPr bwMode="gray">
          <a:xfrm rot="16200000" flipH="1">
            <a:off x="2593514" y="3883503"/>
            <a:ext cx="12700" cy="2006883"/>
          </a:xfrm>
          <a:prstGeom prst="bentConnector3">
            <a:avLst>
              <a:gd name="adj1" fmla="val 1800000"/>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240E804-2AFD-C148-9B21-2C581E00C4D7}"/>
              </a:ext>
            </a:extLst>
          </p:cNvPr>
          <p:cNvSpPr/>
          <p:nvPr/>
        </p:nvSpPr>
        <p:spPr bwMode="gray">
          <a:xfrm>
            <a:off x="3139756" y="4595337"/>
            <a:ext cx="914400" cy="291608"/>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dirty="0">
                <a:solidFill>
                  <a:srgbClr val="FFFFFF"/>
                </a:solidFill>
              </a:rPr>
              <a:t>API</a:t>
            </a:r>
            <a:endParaRPr lang="en-US" sz="1400" b="0" i="0" u="none" baseline="0" dirty="0">
              <a:solidFill>
                <a:srgbClr val="FFFFFF"/>
              </a:solidFill>
            </a:endParaRPr>
          </a:p>
        </p:txBody>
      </p:sp>
      <p:sp>
        <p:nvSpPr>
          <p:cNvPr id="12" name="Rectangle 11">
            <a:extLst>
              <a:ext uri="{FF2B5EF4-FFF2-40B4-BE49-F238E27FC236}">
                <a16:creationId xmlns:a16="http://schemas.microsoft.com/office/drawing/2014/main" id="{4A6D214C-0141-CE4C-B467-76BB1BE12593}"/>
              </a:ext>
            </a:extLst>
          </p:cNvPr>
          <p:cNvSpPr/>
          <p:nvPr/>
        </p:nvSpPr>
        <p:spPr bwMode="gray">
          <a:xfrm>
            <a:off x="3146106" y="3598150"/>
            <a:ext cx="914400" cy="997187"/>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1" u="none" baseline="0" dirty="0">
                <a:solidFill>
                  <a:srgbClr val="FFFFFF"/>
                </a:solidFill>
              </a:rPr>
              <a:t>Your</a:t>
            </a:r>
            <a:r>
              <a:rPr lang="en-US" sz="1400" i="1" dirty="0">
                <a:solidFill>
                  <a:srgbClr val="FFFFFF"/>
                </a:solidFill>
              </a:rPr>
              <a:t> Code Here</a:t>
            </a:r>
            <a:endParaRPr lang="en-US" sz="1400" b="0" i="1" u="none" baseline="0" dirty="0">
              <a:solidFill>
                <a:srgbClr val="FFFFFF"/>
              </a:solidFill>
            </a:endParaRPr>
          </a:p>
        </p:txBody>
      </p:sp>
      <p:grpSp>
        <p:nvGrpSpPr>
          <p:cNvPr id="16" name="Group 15">
            <a:extLst>
              <a:ext uri="{FF2B5EF4-FFF2-40B4-BE49-F238E27FC236}">
                <a16:creationId xmlns:a16="http://schemas.microsoft.com/office/drawing/2014/main" id="{6B41BA49-7B53-A94D-8FC5-26A94D9C3DF5}"/>
              </a:ext>
            </a:extLst>
          </p:cNvPr>
          <p:cNvGrpSpPr/>
          <p:nvPr/>
        </p:nvGrpSpPr>
        <p:grpSpPr>
          <a:xfrm>
            <a:off x="5570273" y="2434158"/>
            <a:ext cx="856596" cy="1070270"/>
            <a:chOff x="8755117" y="3563007"/>
            <a:chExt cx="856596" cy="1070270"/>
          </a:xfrm>
        </p:grpSpPr>
        <p:sp>
          <p:nvSpPr>
            <p:cNvPr id="13" name="Snip Single Corner Rectangle 12">
              <a:extLst>
                <a:ext uri="{FF2B5EF4-FFF2-40B4-BE49-F238E27FC236}">
                  <a16:creationId xmlns:a16="http://schemas.microsoft.com/office/drawing/2014/main" id="{63DA232D-9FF1-A542-B2FE-0C6354AC1EA4}"/>
                </a:ext>
              </a:extLst>
            </p:cNvPr>
            <p:cNvSpPr/>
            <p:nvPr/>
          </p:nvSpPr>
          <p:spPr bwMode="gray">
            <a:xfrm>
              <a:off x="8755117" y="3563007"/>
              <a:ext cx="635876" cy="807510"/>
            </a:xfrm>
            <a:prstGeom prst="snip1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Files</a:t>
              </a:r>
            </a:p>
          </p:txBody>
        </p:sp>
        <p:sp>
          <p:nvSpPr>
            <p:cNvPr id="14" name="Snip Single Corner Rectangle 13">
              <a:extLst>
                <a:ext uri="{FF2B5EF4-FFF2-40B4-BE49-F238E27FC236}">
                  <a16:creationId xmlns:a16="http://schemas.microsoft.com/office/drawing/2014/main" id="{2FE757CE-D14E-1540-903D-13CB399551AF}"/>
                </a:ext>
              </a:extLst>
            </p:cNvPr>
            <p:cNvSpPr/>
            <p:nvPr/>
          </p:nvSpPr>
          <p:spPr bwMode="gray">
            <a:xfrm>
              <a:off x="8865477" y="3694387"/>
              <a:ext cx="635876" cy="807510"/>
            </a:xfrm>
            <a:prstGeom prst="snip1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Files</a:t>
              </a:r>
            </a:p>
          </p:txBody>
        </p:sp>
        <p:sp>
          <p:nvSpPr>
            <p:cNvPr id="15" name="Snip Single Corner Rectangle 14">
              <a:extLst>
                <a:ext uri="{FF2B5EF4-FFF2-40B4-BE49-F238E27FC236}">
                  <a16:creationId xmlns:a16="http://schemas.microsoft.com/office/drawing/2014/main" id="{EC24E1D4-8EDD-7E49-A49E-CFF5B1FBCB72}"/>
                </a:ext>
              </a:extLst>
            </p:cNvPr>
            <p:cNvSpPr/>
            <p:nvPr/>
          </p:nvSpPr>
          <p:spPr bwMode="gray">
            <a:xfrm>
              <a:off x="8975837" y="3825767"/>
              <a:ext cx="635876" cy="807510"/>
            </a:xfrm>
            <a:prstGeom prst="snip1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Files</a:t>
              </a:r>
            </a:p>
          </p:txBody>
        </p:sp>
      </p:grpSp>
      <p:sp>
        <p:nvSpPr>
          <p:cNvPr id="17" name="Magnetic Disk 16">
            <a:extLst>
              <a:ext uri="{FF2B5EF4-FFF2-40B4-BE49-F238E27FC236}">
                <a16:creationId xmlns:a16="http://schemas.microsoft.com/office/drawing/2014/main" id="{9F324018-0F02-B74C-86EC-8147E7857714}"/>
              </a:ext>
            </a:extLst>
          </p:cNvPr>
          <p:cNvSpPr/>
          <p:nvPr/>
        </p:nvSpPr>
        <p:spPr bwMode="gray">
          <a:xfrm>
            <a:off x="5541371" y="4600971"/>
            <a:ext cx="914400" cy="612648"/>
          </a:xfrm>
          <a:prstGeom prst="flowChartMagneticDisk">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Services</a:t>
            </a:r>
          </a:p>
        </p:txBody>
      </p:sp>
      <p:sp>
        <p:nvSpPr>
          <p:cNvPr id="18" name="Parallelogram 17">
            <a:extLst>
              <a:ext uri="{FF2B5EF4-FFF2-40B4-BE49-F238E27FC236}">
                <a16:creationId xmlns:a16="http://schemas.microsoft.com/office/drawing/2014/main" id="{A5C4E1DE-A56B-FE45-99F8-0F51980190E6}"/>
              </a:ext>
            </a:extLst>
          </p:cNvPr>
          <p:cNvSpPr/>
          <p:nvPr/>
        </p:nvSpPr>
        <p:spPr bwMode="gray">
          <a:xfrm>
            <a:off x="5333292" y="3746375"/>
            <a:ext cx="1330558" cy="612649"/>
          </a:xfrm>
          <a:prstGeom prst="parallelogram">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Programs</a:t>
            </a:r>
          </a:p>
        </p:txBody>
      </p:sp>
      <p:cxnSp>
        <p:nvCxnSpPr>
          <p:cNvPr id="20" name="Straight Arrow Connector 19">
            <a:extLst>
              <a:ext uri="{FF2B5EF4-FFF2-40B4-BE49-F238E27FC236}">
                <a16:creationId xmlns:a16="http://schemas.microsoft.com/office/drawing/2014/main" id="{5D6DB3FA-3318-934D-B751-C4A502E44178}"/>
              </a:ext>
            </a:extLst>
          </p:cNvPr>
          <p:cNvCxnSpPr>
            <a:cxnSpLocks/>
            <a:stCxn id="4" idx="3"/>
          </p:cNvCxnSpPr>
          <p:nvPr/>
        </p:nvCxnSpPr>
        <p:spPr bwMode="gray">
          <a:xfrm flipV="1">
            <a:off x="4164515" y="3146713"/>
            <a:ext cx="1261242" cy="971689"/>
          </a:xfrm>
          <a:prstGeom prst="straightConnector1">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1E1F50-34B5-444A-B5C2-8C9E133FAC69}"/>
              </a:ext>
            </a:extLst>
          </p:cNvPr>
          <p:cNvCxnSpPr>
            <a:cxnSpLocks/>
            <a:stCxn id="4" idx="3"/>
          </p:cNvCxnSpPr>
          <p:nvPr/>
        </p:nvCxnSpPr>
        <p:spPr bwMode="gray">
          <a:xfrm>
            <a:off x="4164515" y="4118402"/>
            <a:ext cx="1261239" cy="730346"/>
          </a:xfrm>
          <a:prstGeom prst="straightConnector1">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5F37AC-FE71-3A41-B280-BD50131FD100}"/>
              </a:ext>
            </a:extLst>
          </p:cNvPr>
          <p:cNvCxnSpPr>
            <a:cxnSpLocks/>
            <a:stCxn id="4" idx="3"/>
          </p:cNvCxnSpPr>
          <p:nvPr/>
        </p:nvCxnSpPr>
        <p:spPr bwMode="gray">
          <a:xfrm flipV="1">
            <a:off x="4164515" y="4100840"/>
            <a:ext cx="1135118" cy="17562"/>
          </a:xfrm>
          <a:prstGeom prst="straightConnector1">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6" name="Picture 2" descr="Rosie ITL Agent | rosie">
            <a:extLst>
              <a:ext uri="{FF2B5EF4-FFF2-40B4-BE49-F238E27FC236}">
                <a16:creationId xmlns:a16="http://schemas.microsoft.com/office/drawing/2014/main" id="{F9C0351F-1532-C848-81D2-73A672739F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59" r="15414"/>
          <a:stretch/>
        </p:blipFill>
        <p:spPr bwMode="auto">
          <a:xfrm>
            <a:off x="7432637" y="2473637"/>
            <a:ext cx="3773322" cy="3420909"/>
          </a:xfrm>
          <a:prstGeom prst="rect">
            <a:avLst/>
          </a:prstGeom>
          <a:noFill/>
          <a:extLst>
            <a:ext uri="{909E8E84-426E-40DD-AFC4-6F175D3DCCD1}">
              <a14:hiddenFill xmlns:a14="http://schemas.microsoft.com/office/drawing/2010/main">
                <a:solidFill>
                  <a:srgbClr val="FFFFFF"/>
                </a:solidFill>
              </a14:hiddenFill>
            </a:ext>
          </a:extLst>
        </p:spPr>
      </p:pic>
      <p:sp>
        <p:nvSpPr>
          <p:cNvPr id="28" name="Connector 27">
            <a:extLst>
              <a:ext uri="{FF2B5EF4-FFF2-40B4-BE49-F238E27FC236}">
                <a16:creationId xmlns:a16="http://schemas.microsoft.com/office/drawing/2014/main" id="{AA68ED16-B3B8-F948-A535-056CA25FF06B}"/>
              </a:ext>
            </a:extLst>
          </p:cNvPr>
          <p:cNvSpPr/>
          <p:nvPr/>
        </p:nvSpPr>
        <p:spPr bwMode="gray">
          <a:xfrm>
            <a:off x="5289123" y="5455566"/>
            <a:ext cx="1418896" cy="457200"/>
          </a:xfrm>
          <a:prstGeom prst="flowChartConnector">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Hardware</a:t>
            </a:r>
          </a:p>
        </p:txBody>
      </p:sp>
      <p:cxnSp>
        <p:nvCxnSpPr>
          <p:cNvPr id="33" name="Straight Arrow Connector 32">
            <a:extLst>
              <a:ext uri="{FF2B5EF4-FFF2-40B4-BE49-F238E27FC236}">
                <a16:creationId xmlns:a16="http://schemas.microsoft.com/office/drawing/2014/main" id="{FE92E902-E09E-7646-B21E-FA38327AD10D}"/>
              </a:ext>
            </a:extLst>
          </p:cNvPr>
          <p:cNvCxnSpPr>
            <a:cxnSpLocks/>
            <a:stCxn id="4" idx="3"/>
          </p:cNvCxnSpPr>
          <p:nvPr/>
        </p:nvCxnSpPr>
        <p:spPr bwMode="gray">
          <a:xfrm>
            <a:off x="4164515" y="4118402"/>
            <a:ext cx="1168777" cy="1380140"/>
          </a:xfrm>
          <a:prstGeom prst="straightConnector1">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67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5D1907-5336-C14A-BEFC-C6E617EE8C70}"/>
              </a:ext>
            </a:extLst>
          </p:cNvPr>
          <p:cNvSpPr>
            <a:spLocks noGrp="1"/>
          </p:cNvSpPr>
          <p:nvPr>
            <p:ph type="title"/>
          </p:nvPr>
        </p:nvSpPr>
        <p:spPr/>
        <p:txBody>
          <a:bodyPr/>
          <a:lstStyle/>
          <a:p>
            <a:r>
              <a:rPr lang="en-US" dirty="0"/>
              <a:t>SML: Messages vs API</a:t>
            </a:r>
          </a:p>
        </p:txBody>
      </p:sp>
      <p:sp>
        <p:nvSpPr>
          <p:cNvPr id="2" name="Content Placeholder 1">
            <a:extLst>
              <a:ext uri="{FF2B5EF4-FFF2-40B4-BE49-F238E27FC236}">
                <a16:creationId xmlns:a16="http://schemas.microsoft.com/office/drawing/2014/main" id="{0CC7FDBC-629B-7E44-A556-8CB58304AAF7}"/>
              </a:ext>
            </a:extLst>
          </p:cNvPr>
          <p:cNvSpPr>
            <a:spLocks noGrp="1"/>
          </p:cNvSpPr>
          <p:nvPr>
            <p:ph idx="1"/>
          </p:nvPr>
        </p:nvSpPr>
        <p:spPr>
          <a:xfrm>
            <a:off x="1524000" y="1359457"/>
            <a:ext cx="9144000" cy="4473783"/>
          </a:xfrm>
        </p:spPr>
        <p:txBody>
          <a:bodyPr>
            <a:normAutofit/>
          </a:bodyPr>
          <a:lstStyle/>
          <a:p>
            <a:r>
              <a:rPr lang="en-US" dirty="0"/>
              <a:t>The Soar process communicates with your app via SML messages</a:t>
            </a:r>
          </a:p>
          <a:p>
            <a:pPr marL="285750" indent="-285750">
              <a:buFont typeface="Arial" panose="020B0604020202020204" pitchFamily="34" charset="0"/>
              <a:buChar char="•"/>
            </a:pPr>
            <a:r>
              <a:rPr lang="en-US" dirty="0"/>
              <a:t>SML = “Soar Markup Language” (a variant of XML)</a:t>
            </a:r>
          </a:p>
          <a:p>
            <a:endParaRPr lang="en-US" dirty="0"/>
          </a:p>
          <a:p>
            <a:r>
              <a:rPr lang="en-US" dirty="0"/>
              <a:t>Soar comes with an API that handles SML messaging for you.</a:t>
            </a:r>
          </a:p>
          <a:p>
            <a:pPr marL="285750" indent="-285750">
              <a:buFont typeface="Arial" panose="020B0604020202020204" pitchFamily="34" charset="0"/>
              <a:buChar char="•"/>
            </a:pPr>
            <a:r>
              <a:rPr lang="en-US" dirty="0"/>
              <a:t>Soar coders almost never need to interact with XML-level messages directly,</a:t>
            </a:r>
          </a:p>
          <a:p>
            <a:pPr marL="285750" indent="-285750">
              <a:buFont typeface="Arial" panose="020B0604020202020204" pitchFamily="34" charset="0"/>
              <a:buChar char="•"/>
            </a:pPr>
            <a:r>
              <a:rPr lang="en-US" dirty="0"/>
              <a:t>So people usually say “SML” to refer to the API, not to the messaging language.</a:t>
            </a:r>
          </a:p>
          <a:p>
            <a:endParaRPr lang="en-US" sz="1800" dirty="0"/>
          </a:p>
          <a:p>
            <a:r>
              <a:rPr lang="en-US" sz="1800" dirty="0"/>
              <a:t>Soar provides SML libraries for C++, Java, Python, C#, and </a:t>
            </a:r>
            <a:r>
              <a:rPr lang="en-US" sz="1800" dirty="0" err="1"/>
              <a:t>Tcl</a:t>
            </a:r>
            <a:r>
              <a:rPr lang="en-US" sz="1800" dirty="0"/>
              <a:t>.</a:t>
            </a:r>
          </a:p>
          <a:p>
            <a:pPr marL="285750" indent="-285750">
              <a:buFont typeface="Arial" panose="020B0604020202020204" pitchFamily="34" charset="0"/>
              <a:buChar char="•"/>
            </a:pPr>
            <a:r>
              <a:rPr lang="en-US" dirty="0"/>
              <a:t>(Generated when Soar’s source code is bult with SWIG)</a:t>
            </a:r>
          </a:p>
          <a:p>
            <a:endParaRPr lang="en-US" dirty="0"/>
          </a:p>
        </p:txBody>
      </p:sp>
      <p:grpSp>
        <p:nvGrpSpPr>
          <p:cNvPr id="9" name="Group 8">
            <a:extLst>
              <a:ext uri="{FF2B5EF4-FFF2-40B4-BE49-F238E27FC236}">
                <a16:creationId xmlns:a16="http://schemas.microsoft.com/office/drawing/2014/main" id="{A1046F67-62DE-0E58-C260-DC8395E82FDA}"/>
              </a:ext>
            </a:extLst>
          </p:cNvPr>
          <p:cNvGrpSpPr/>
          <p:nvPr/>
        </p:nvGrpSpPr>
        <p:grpSpPr>
          <a:xfrm>
            <a:off x="8595778" y="3747677"/>
            <a:ext cx="3142001" cy="2222782"/>
            <a:chOff x="8595778" y="3747677"/>
            <a:chExt cx="3142001" cy="2222782"/>
          </a:xfrm>
        </p:grpSpPr>
        <p:sp>
          <p:nvSpPr>
            <p:cNvPr id="44" name="Rounded Rectangle 43">
              <a:extLst>
                <a:ext uri="{FF2B5EF4-FFF2-40B4-BE49-F238E27FC236}">
                  <a16:creationId xmlns:a16="http://schemas.microsoft.com/office/drawing/2014/main" id="{AAC66F7C-D884-9240-B0B5-375EBE0130F7}"/>
                </a:ext>
              </a:extLst>
            </p:cNvPr>
            <p:cNvSpPr/>
            <p:nvPr/>
          </p:nvSpPr>
          <p:spPr bwMode="gray">
            <a:xfrm>
              <a:off x="10602661" y="3747677"/>
              <a:ext cx="1135118" cy="1750866"/>
            </a:xfrm>
            <a:prstGeom prst="round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App</a:t>
              </a:r>
            </a:p>
          </p:txBody>
        </p:sp>
        <p:sp>
          <p:nvSpPr>
            <p:cNvPr id="45" name="Rounded Rectangle 44">
              <a:extLst>
                <a:ext uri="{FF2B5EF4-FFF2-40B4-BE49-F238E27FC236}">
                  <a16:creationId xmlns:a16="http://schemas.microsoft.com/office/drawing/2014/main" id="{E8100E6B-B48C-1445-82D9-EEF0414A1F1D}"/>
                </a:ext>
              </a:extLst>
            </p:cNvPr>
            <p:cNvSpPr/>
            <p:nvPr/>
          </p:nvSpPr>
          <p:spPr bwMode="gray">
            <a:xfrm>
              <a:off x="8595778" y="3747677"/>
              <a:ext cx="1135118" cy="1750866"/>
            </a:xfrm>
            <a:prstGeom prst="roundRect">
              <a:avLst/>
            </a:prstGeom>
            <a:solidFill>
              <a:schemeClr val="bg2"/>
            </a:solidFill>
            <a:ln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Soar</a:t>
              </a:r>
            </a:p>
          </p:txBody>
        </p:sp>
        <p:sp>
          <p:nvSpPr>
            <p:cNvPr id="46" name="Rectangle 45">
              <a:extLst>
                <a:ext uri="{FF2B5EF4-FFF2-40B4-BE49-F238E27FC236}">
                  <a16:creationId xmlns:a16="http://schemas.microsoft.com/office/drawing/2014/main" id="{7F2814CF-BE3D-D44A-AF07-17E91FC4CBA1}"/>
                </a:ext>
              </a:extLst>
            </p:cNvPr>
            <p:cNvSpPr/>
            <p:nvPr/>
          </p:nvSpPr>
          <p:spPr bwMode="gray">
            <a:xfrm>
              <a:off x="8706137" y="4102858"/>
              <a:ext cx="914400" cy="997187"/>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rgbClr val="FFFFFF"/>
                  </a:solidFill>
                </a:rPr>
                <a:t>Agent</a:t>
              </a:r>
            </a:p>
          </p:txBody>
        </p:sp>
        <p:sp>
          <p:nvSpPr>
            <p:cNvPr id="48" name="Rectangle 47">
              <a:extLst>
                <a:ext uri="{FF2B5EF4-FFF2-40B4-BE49-F238E27FC236}">
                  <a16:creationId xmlns:a16="http://schemas.microsoft.com/office/drawing/2014/main" id="{17B33A14-1BF6-9C4B-9BF0-FC1737D8330E}"/>
                </a:ext>
              </a:extLst>
            </p:cNvPr>
            <p:cNvSpPr/>
            <p:nvPr/>
          </p:nvSpPr>
          <p:spPr bwMode="gray">
            <a:xfrm>
              <a:off x="8706137" y="5100045"/>
              <a:ext cx="914400" cy="291608"/>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rgbClr val="FFFFFF"/>
                  </a:solidFill>
                </a:rPr>
                <a:t>I/O</a:t>
              </a:r>
            </a:p>
          </p:txBody>
        </p:sp>
        <p:cxnSp>
          <p:nvCxnSpPr>
            <p:cNvPr id="49" name="Elbow Connector 48">
              <a:extLst>
                <a:ext uri="{FF2B5EF4-FFF2-40B4-BE49-F238E27FC236}">
                  <a16:creationId xmlns:a16="http://schemas.microsoft.com/office/drawing/2014/main" id="{C0A262A9-30C0-4942-A257-DC319250F33E}"/>
                </a:ext>
              </a:extLst>
            </p:cNvPr>
            <p:cNvCxnSpPr>
              <a:cxnSpLocks/>
              <a:stCxn id="48" idx="2"/>
              <a:endCxn id="50" idx="2"/>
            </p:cNvCxnSpPr>
            <p:nvPr/>
          </p:nvCxnSpPr>
          <p:spPr bwMode="gray">
            <a:xfrm rot="16200000" flipH="1">
              <a:off x="10166778" y="4388211"/>
              <a:ext cx="12700" cy="2006883"/>
            </a:xfrm>
            <a:prstGeom prst="bentConnector3">
              <a:avLst>
                <a:gd name="adj1" fmla="val 1800000"/>
              </a:avLst>
            </a:prstGeom>
            <a:ln w="19050" cap="rnd">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97829C2-3AE3-8240-9488-28F4CEDCC411}"/>
                </a:ext>
              </a:extLst>
            </p:cNvPr>
            <p:cNvSpPr/>
            <p:nvPr/>
          </p:nvSpPr>
          <p:spPr bwMode="gray">
            <a:xfrm>
              <a:off x="10713020" y="5100045"/>
              <a:ext cx="914400" cy="291608"/>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dirty="0">
                  <a:solidFill>
                    <a:srgbClr val="FFFFFF"/>
                  </a:solidFill>
                </a:rPr>
                <a:t>API</a:t>
              </a:r>
              <a:endParaRPr lang="en-US" sz="1400" b="0" i="0" u="none" baseline="0" dirty="0">
                <a:solidFill>
                  <a:srgbClr val="FFFFFF"/>
                </a:solidFill>
              </a:endParaRPr>
            </a:p>
          </p:txBody>
        </p:sp>
        <p:sp>
          <p:nvSpPr>
            <p:cNvPr id="51" name="Rectangle 50">
              <a:extLst>
                <a:ext uri="{FF2B5EF4-FFF2-40B4-BE49-F238E27FC236}">
                  <a16:creationId xmlns:a16="http://schemas.microsoft.com/office/drawing/2014/main" id="{328B3EDB-1194-8748-B975-5B13085BA08B}"/>
                </a:ext>
              </a:extLst>
            </p:cNvPr>
            <p:cNvSpPr/>
            <p:nvPr/>
          </p:nvSpPr>
          <p:spPr bwMode="gray">
            <a:xfrm>
              <a:off x="10719370" y="4102858"/>
              <a:ext cx="914400" cy="997187"/>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1" u="none" baseline="0" dirty="0">
                  <a:solidFill>
                    <a:srgbClr val="FFFFFF"/>
                  </a:solidFill>
                </a:rPr>
                <a:t>Your</a:t>
              </a:r>
              <a:r>
                <a:rPr lang="en-US" sz="1400" i="1" dirty="0">
                  <a:solidFill>
                    <a:srgbClr val="FFFFFF"/>
                  </a:solidFill>
                </a:rPr>
                <a:t> Code Here</a:t>
              </a:r>
              <a:endParaRPr lang="en-US" sz="1400" b="0" i="1" u="none" baseline="0" dirty="0">
                <a:solidFill>
                  <a:srgbClr val="FFFFFF"/>
                </a:solidFill>
              </a:endParaRPr>
            </a:p>
          </p:txBody>
        </p:sp>
        <p:sp>
          <p:nvSpPr>
            <p:cNvPr id="4" name="TextBox 3">
              <a:extLst>
                <a:ext uri="{FF2B5EF4-FFF2-40B4-BE49-F238E27FC236}">
                  <a16:creationId xmlns:a16="http://schemas.microsoft.com/office/drawing/2014/main" id="{D96B5E62-1D39-CEFA-D165-7AC1CA13ED4D}"/>
                </a:ext>
              </a:extLst>
            </p:cNvPr>
            <p:cNvSpPr txBox="1"/>
            <p:nvPr/>
          </p:nvSpPr>
          <p:spPr bwMode="gray">
            <a:xfrm>
              <a:off x="9463249" y="5693460"/>
              <a:ext cx="1650132" cy="276999"/>
            </a:xfrm>
            <a:prstGeom prst="rect">
              <a:avLst/>
            </a:prstGeom>
            <a:noFill/>
          </p:spPr>
          <p:txBody>
            <a:bodyPr vert="horz" wrap="none" lIns="0" tIns="0" rIns="0" bIns="0" rtlCol="0">
              <a:spAutoFit/>
            </a:bodyPr>
            <a:lstStyle/>
            <a:p>
              <a:pPr algn="l">
                <a:spcBef>
                  <a:spcPts val="600"/>
                </a:spcBef>
              </a:pPr>
              <a:r>
                <a:rPr lang="en-US" b="1" dirty="0"/>
                <a:t>SML Messages</a:t>
              </a:r>
            </a:p>
          </p:txBody>
        </p:sp>
      </p:grpSp>
      <p:sp>
        <p:nvSpPr>
          <p:cNvPr id="5" name="Rectangle 4">
            <a:extLst>
              <a:ext uri="{FF2B5EF4-FFF2-40B4-BE49-F238E27FC236}">
                <a16:creationId xmlns:a16="http://schemas.microsoft.com/office/drawing/2014/main" id="{68148196-E280-7A39-9566-F56A7C38801C}"/>
              </a:ext>
            </a:extLst>
          </p:cNvPr>
          <p:cNvSpPr/>
          <p:nvPr/>
        </p:nvSpPr>
        <p:spPr bwMode="gray">
          <a:xfrm>
            <a:off x="9632219" y="1709581"/>
            <a:ext cx="2174301" cy="788382"/>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We will follow this convention here.</a:t>
            </a:r>
            <a:endParaRPr lang="en-US" b="1" i="1" dirty="0">
              <a:solidFill>
                <a:schemeClr val="accent6"/>
              </a:solidFill>
              <a:latin typeface="+mj-lt"/>
              <a:ea typeface="Menlo" panose="020B0609030804020204" pitchFamily="49" charset="0"/>
              <a:cs typeface="Menlo" panose="020B0609030804020204" pitchFamily="49" charset="0"/>
            </a:endParaRPr>
          </a:p>
        </p:txBody>
      </p:sp>
      <p:cxnSp>
        <p:nvCxnSpPr>
          <p:cNvPr id="8" name="Elbow Connector 7">
            <a:extLst>
              <a:ext uri="{FF2B5EF4-FFF2-40B4-BE49-F238E27FC236}">
                <a16:creationId xmlns:a16="http://schemas.microsoft.com/office/drawing/2014/main" id="{C9E80E63-43ED-EF41-3BC6-465AC6BD836B}"/>
              </a:ext>
            </a:extLst>
          </p:cNvPr>
          <p:cNvCxnSpPr>
            <a:stCxn id="5" idx="2"/>
          </p:cNvCxnSpPr>
          <p:nvPr/>
        </p:nvCxnSpPr>
        <p:spPr bwMode="gray">
          <a:xfrm rot="5400000">
            <a:off x="9956880" y="2496737"/>
            <a:ext cx="761265" cy="763717"/>
          </a:xfrm>
          <a:prstGeom prst="bentConnector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4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7C36D-9917-7322-DFB9-48D653135761}"/>
              </a:ext>
            </a:extLst>
          </p:cNvPr>
          <p:cNvSpPr>
            <a:spLocks noGrp="1"/>
          </p:cNvSpPr>
          <p:nvPr>
            <p:ph type="title"/>
          </p:nvPr>
        </p:nvSpPr>
        <p:spPr/>
        <p:txBody>
          <a:bodyPr/>
          <a:lstStyle/>
          <a:p>
            <a:r>
              <a:rPr lang="en-US" dirty="0"/>
              <a:t>What’s in the SML API?</a:t>
            </a:r>
          </a:p>
        </p:txBody>
      </p:sp>
      <p:sp>
        <p:nvSpPr>
          <p:cNvPr id="2" name="Content Placeholder 1">
            <a:extLst>
              <a:ext uri="{FF2B5EF4-FFF2-40B4-BE49-F238E27FC236}">
                <a16:creationId xmlns:a16="http://schemas.microsoft.com/office/drawing/2014/main" id="{EDCD6658-25FD-B665-BFCB-C2A3D7246BBF}"/>
              </a:ext>
            </a:extLst>
          </p:cNvPr>
          <p:cNvSpPr>
            <a:spLocks noGrp="1"/>
          </p:cNvSpPr>
          <p:nvPr>
            <p:ph idx="1"/>
          </p:nvPr>
        </p:nvSpPr>
        <p:spPr>
          <a:xfrm>
            <a:off x="1524000" y="1185661"/>
            <a:ext cx="9601200" cy="1493059"/>
          </a:xfrm>
        </p:spPr>
        <p:txBody>
          <a:bodyPr>
            <a:normAutofit fontScale="77500" lnSpcReduction="20000"/>
          </a:bodyPr>
          <a:lstStyle/>
          <a:p>
            <a:r>
              <a:rPr lang="en-US" sz="2400" dirty="0"/>
              <a:t>SML (the API) provides the </a:t>
            </a:r>
            <a:r>
              <a:rPr lang="en-US" sz="2400" i="1" dirty="0"/>
              <a:t>library of functions</a:t>
            </a:r>
            <a:r>
              <a:rPr lang="en-US" sz="2400" dirty="0"/>
              <a:t> that let application code:</a:t>
            </a:r>
          </a:p>
          <a:p>
            <a:pPr marL="342900" indent="-342900">
              <a:buFont typeface="Arial" panose="020B0604020202020204" pitchFamily="34" charset="0"/>
              <a:buChar char="•"/>
            </a:pPr>
            <a:r>
              <a:rPr lang="en-US" sz="2400" dirty="0"/>
              <a:t>Create and destroy the Soar instance</a:t>
            </a:r>
          </a:p>
          <a:p>
            <a:pPr marL="342900" indent="-342900">
              <a:buFont typeface="Arial" panose="020B0604020202020204" pitchFamily="34" charset="0"/>
              <a:buChar char="•"/>
            </a:pPr>
            <a:r>
              <a:rPr lang="en-US" sz="2400" dirty="0"/>
              <a:t>Send input and receive output</a:t>
            </a:r>
          </a:p>
          <a:p>
            <a:pPr marL="342900" indent="-342900">
              <a:buFont typeface="Arial" panose="020B0604020202020204" pitchFamily="34" charset="0"/>
              <a:buChar char="•"/>
            </a:pPr>
            <a:r>
              <a:rPr lang="en-US" sz="2400" dirty="0"/>
              <a:t>Send any CLI command and get its result string</a:t>
            </a:r>
          </a:p>
          <a:p>
            <a:pPr marL="342900" indent="-342900">
              <a:buFont typeface="Arial" panose="020B0604020202020204" pitchFamily="34" charset="0"/>
              <a:buChar char="•"/>
            </a:pPr>
            <a:r>
              <a:rPr lang="en-US" sz="2400" dirty="0"/>
              <a:t>And more!</a:t>
            </a:r>
          </a:p>
          <a:p>
            <a:endParaRPr lang="en-US" sz="2400" dirty="0"/>
          </a:p>
        </p:txBody>
      </p:sp>
      <p:grpSp>
        <p:nvGrpSpPr>
          <p:cNvPr id="4" name="Group 3">
            <a:extLst>
              <a:ext uri="{FF2B5EF4-FFF2-40B4-BE49-F238E27FC236}">
                <a16:creationId xmlns:a16="http://schemas.microsoft.com/office/drawing/2014/main" id="{B829926D-8075-7182-2A55-8A78CD53A9DE}"/>
              </a:ext>
            </a:extLst>
          </p:cNvPr>
          <p:cNvGrpSpPr/>
          <p:nvPr/>
        </p:nvGrpSpPr>
        <p:grpSpPr>
          <a:xfrm>
            <a:off x="1435509" y="2803693"/>
            <a:ext cx="9601200" cy="3498668"/>
            <a:chOff x="0" y="-26453"/>
            <a:chExt cx="9041855" cy="2889823"/>
          </a:xfrm>
        </p:grpSpPr>
        <p:sp>
          <p:nvSpPr>
            <p:cNvPr id="5" name="Rectangle 4">
              <a:extLst>
                <a:ext uri="{FF2B5EF4-FFF2-40B4-BE49-F238E27FC236}">
                  <a16:creationId xmlns:a16="http://schemas.microsoft.com/office/drawing/2014/main" id="{15413F73-D101-AE3F-B95C-4059EF4B4EE0}"/>
                </a:ext>
              </a:extLst>
            </p:cNvPr>
            <p:cNvSpPr/>
            <p:nvPr/>
          </p:nvSpPr>
          <p:spPr>
            <a:xfrm>
              <a:off x="0" y="332358"/>
              <a:ext cx="2175642" cy="1975846"/>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5F245CFC-3C93-FFDE-02E3-46DF26DB30E6}"/>
                </a:ext>
              </a:extLst>
            </p:cNvPr>
            <p:cNvSpPr/>
            <p:nvPr/>
          </p:nvSpPr>
          <p:spPr>
            <a:xfrm>
              <a:off x="2607643" y="332213"/>
              <a:ext cx="1303347" cy="236873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BF9F9B9-42A5-124F-F7C9-FD1190FC177C}"/>
                </a:ext>
              </a:extLst>
            </p:cNvPr>
            <p:cNvSpPr/>
            <p:nvPr/>
          </p:nvSpPr>
          <p:spPr>
            <a:xfrm>
              <a:off x="84082" y="826824"/>
              <a:ext cx="2002219" cy="1397876"/>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ctr"/>
            <a:lstStyle/>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loop:</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b="1" kern="1200" dirty="0" err="1">
                  <a:solidFill>
                    <a:srgbClr val="FFFFFF"/>
                  </a:solidFill>
                  <a:effectLst/>
                  <a:ea typeface="Calibri" panose="020F0502020204030204" pitchFamily="34" charset="0"/>
                  <a:cs typeface="Times New Roman" panose="02020603050405020304" pitchFamily="18" charset="0"/>
                </a:rPr>
                <a:t>run_agent</a:t>
              </a:r>
              <a:r>
                <a:rPr lang="en-US" sz="1600" b="1" kern="1200" dirty="0">
                  <a:solidFill>
                    <a:srgbClr val="FFFFFF"/>
                  </a:solidFill>
                  <a:effectLst/>
                  <a:ea typeface="Calibri" panose="020F0502020204030204" pitchFamily="34" charset="0"/>
                  <a:cs typeface="Times New Roman" panose="02020603050405020304" pitchFamily="18" charset="0"/>
                </a:rPr>
                <a:t>(1)</a:t>
              </a:r>
              <a:endParaRPr lang="en-US" sz="1600" b="1"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1B69FF8-9475-85F8-707F-B45B341DDFC2}"/>
                </a:ext>
              </a:extLst>
            </p:cNvPr>
            <p:cNvSpPr/>
            <p:nvPr/>
          </p:nvSpPr>
          <p:spPr>
            <a:xfrm>
              <a:off x="2758963"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17F669F-0BB8-D5EF-0839-A7CC5D875942}"/>
                </a:ext>
              </a:extLst>
            </p:cNvPr>
            <p:cNvSpPr/>
            <p:nvPr/>
          </p:nvSpPr>
          <p:spPr>
            <a:xfrm>
              <a:off x="2758963"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9A3E5091-B2F2-01D8-D9EF-FE2847349E91}"/>
                </a:ext>
              </a:extLst>
            </p:cNvPr>
            <p:cNvCxnSpPr>
              <a:cxnSpLocks/>
              <a:stCxn id="19" idx="2"/>
              <a:endCxn id="9" idx="0"/>
            </p:cNvCxnSpPr>
            <p:nvPr/>
          </p:nvCxnSpPr>
          <p:spPr>
            <a:xfrm>
              <a:off x="3258205"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4173E1-FCC2-C8D8-C368-AAA8C8E8A427}"/>
                </a:ext>
              </a:extLst>
            </p:cNvPr>
            <p:cNvCxnSpPr>
              <a:cxnSpLocks/>
              <a:stCxn id="9" idx="2"/>
              <a:endCxn id="8" idx="0"/>
            </p:cNvCxnSpPr>
            <p:nvPr/>
          </p:nvCxnSpPr>
          <p:spPr>
            <a:xfrm>
              <a:off x="3258205"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56E7CB-DCBB-241D-16FF-901391C92D20}"/>
                </a:ext>
              </a:extLst>
            </p:cNvPr>
            <p:cNvCxnSpPr>
              <a:cxnSpLocks/>
              <a:stCxn id="8" idx="1"/>
            </p:cNvCxnSpPr>
            <p:nvPr/>
          </p:nvCxnSpPr>
          <p:spPr>
            <a:xfrm flipH="1" flipV="1">
              <a:off x="1849821" y="1909390"/>
              <a:ext cx="909142" cy="399181"/>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94F1AF-805A-75AA-886B-50B2708CA21C}"/>
                </a:ext>
              </a:extLst>
            </p:cNvPr>
            <p:cNvSpPr/>
            <p:nvPr/>
          </p:nvSpPr>
          <p:spPr>
            <a:xfrm>
              <a:off x="4820129" y="332358"/>
              <a:ext cx="2298358" cy="253101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Application</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3455D99-2F86-929D-7764-1F10045E0896}"/>
                </a:ext>
              </a:extLst>
            </p:cNvPr>
            <p:cNvSpPr/>
            <p:nvPr/>
          </p:nvSpPr>
          <p:spPr>
            <a:xfrm>
              <a:off x="7528363" y="332284"/>
              <a:ext cx="1513492" cy="2427863"/>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1400" b="1" kern="1200">
                  <a:solidFill>
                    <a:srgbClr val="FFFFFF"/>
                  </a:solidFill>
                  <a:effectLst/>
                  <a:ea typeface="Calibri" panose="020F0502020204030204" pitchFamily="34" charset="0"/>
                  <a:cs typeface="Times New Roman" panose="02020603050405020304" pitchFamily="18" charset="0"/>
                </a:rPr>
                <a:t>Soar Agent</a:t>
              </a:r>
              <a:endParaRPr lang="en-US" sz="12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927E08DC-4915-C785-7631-8F910246C6B1}"/>
                </a:ext>
              </a:extLst>
            </p:cNvPr>
            <p:cNvSpPr/>
            <p:nvPr/>
          </p:nvSpPr>
          <p:spPr>
            <a:xfrm>
              <a:off x="4906057" y="722347"/>
              <a:ext cx="2123089" cy="2037799"/>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bIns="0" rtlCol="0" anchor="t"/>
            <a:lstStyle/>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b="1" kern="1200" dirty="0" err="1">
                  <a:solidFill>
                    <a:srgbClr val="FFFFFF"/>
                  </a:solidFill>
                  <a:effectLst/>
                  <a:ea typeface="Calibri" panose="020F0502020204030204" pitchFamily="34" charset="0"/>
                  <a:cs typeface="Times New Roman" panose="02020603050405020304" pitchFamily="18" charset="0"/>
                </a:rPr>
                <a:t>run_agent_forever</a:t>
              </a:r>
              <a:r>
                <a:rPr lang="en-US" sz="1600" b="1" kern="1200" dirty="0">
                  <a:solidFill>
                    <a:srgbClr val="FFFFFF"/>
                  </a:solidFill>
                  <a:effectLst/>
                  <a:ea typeface="Calibri" panose="020F0502020204030204" pitchFamily="34" charset="0"/>
                  <a:cs typeface="Times New Roman" panose="02020603050405020304" pitchFamily="18" charset="0"/>
                </a:rPr>
                <a:t>()</a:t>
              </a:r>
              <a:endParaRPr lang="en-US" sz="1600" b="1"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err="1">
                  <a:solidFill>
                    <a:srgbClr val="FFFFFF"/>
                  </a:solidFill>
                  <a:effectLst/>
                  <a:ea typeface="Calibri" panose="020F0502020204030204" pitchFamily="34" charset="0"/>
                  <a:cs typeface="Times New Roman" panose="02020603050405020304" pitchFamily="18" charset="0"/>
                </a:rPr>
                <a:t>output_event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collect_output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process_stuff</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if done:</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b="1" kern="1200" dirty="0" err="1">
                  <a:solidFill>
                    <a:srgbClr val="FFFFFF"/>
                  </a:solidFill>
                  <a:effectLst/>
                  <a:ea typeface="Calibri" panose="020F0502020204030204" pitchFamily="34" charset="0"/>
                  <a:cs typeface="Times New Roman" panose="02020603050405020304" pitchFamily="18" charset="0"/>
                </a:rPr>
                <a:t>stop_agent</a:t>
              </a:r>
              <a:r>
                <a:rPr lang="en-US" sz="1600" b="1" kern="1200" dirty="0">
                  <a:solidFill>
                    <a:srgbClr val="FFFFFF"/>
                  </a:solidFill>
                  <a:effectLst/>
                  <a:ea typeface="Calibri" panose="020F0502020204030204" pitchFamily="34" charset="0"/>
                  <a:cs typeface="Times New Roman" panose="02020603050405020304" pitchFamily="18" charset="0"/>
                </a:rPr>
                <a:t>()</a:t>
              </a:r>
              <a:endParaRPr lang="en-US" sz="1600" b="1" dirty="0">
                <a:effectLst/>
                <a:latin typeface="Century" panose="020406040505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    </a:t>
              </a:r>
              <a:r>
                <a:rPr lang="en-US" sz="1600" kern="1200" dirty="0" err="1">
                  <a:solidFill>
                    <a:srgbClr val="FFFFFF"/>
                  </a:solidFill>
                  <a:effectLst/>
                  <a:ea typeface="Calibri" panose="020F0502020204030204" pitchFamily="34" charset="0"/>
                  <a:cs typeface="Times New Roman" panose="02020603050405020304" pitchFamily="18" charset="0"/>
                </a:rPr>
                <a:t>update_input</a:t>
              </a:r>
              <a:r>
                <a:rPr lang="en-US" sz="1600" kern="1200" dirty="0">
                  <a:solidFill>
                    <a:srgbClr val="FFFFFF"/>
                  </a:solidFill>
                  <a:effectLst/>
                  <a:ea typeface="Calibri" panose="020F0502020204030204" pitchFamily="34" charset="0"/>
                  <a:cs typeface="Times New Roman" panose="02020603050405020304" pitchFamily="18" charset="0"/>
                </a:rPr>
                <a: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6" name="Straight Arrow Connector 39">
              <a:extLst>
                <a:ext uri="{FF2B5EF4-FFF2-40B4-BE49-F238E27FC236}">
                  <a16:creationId xmlns:a16="http://schemas.microsoft.com/office/drawing/2014/main" id="{7444F51A-ABAE-C925-AACE-36AF093B7E71}"/>
                </a:ext>
              </a:extLst>
            </p:cNvPr>
            <p:cNvCxnSpPr>
              <a:cxnSpLocks/>
              <a:stCxn id="21" idx="3"/>
              <a:endCxn id="25" idx="3"/>
            </p:cNvCxnSpPr>
            <p:nvPr/>
          </p:nvCxnSpPr>
          <p:spPr>
            <a:xfrm flipV="1">
              <a:off x="8700291" y="1029328"/>
              <a:ext cx="12700" cy="1279243"/>
            </a:xfrm>
            <a:prstGeom prst="bent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49">
              <a:extLst>
                <a:ext uri="{FF2B5EF4-FFF2-40B4-BE49-F238E27FC236}">
                  <a16:creationId xmlns:a16="http://schemas.microsoft.com/office/drawing/2014/main" id="{1C211623-762E-19A9-5036-B0FFFB95A90D}"/>
                </a:ext>
              </a:extLst>
            </p:cNvPr>
            <p:cNvSpPr txBox="1"/>
            <p:nvPr/>
          </p:nvSpPr>
          <p:spPr>
            <a:xfrm>
              <a:off x="5596653" y="-26453"/>
              <a:ext cx="2779598"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Event Listeners</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8" name="TextBox 50">
              <a:extLst>
                <a:ext uri="{FF2B5EF4-FFF2-40B4-BE49-F238E27FC236}">
                  <a16:creationId xmlns:a16="http://schemas.microsoft.com/office/drawing/2014/main" id="{BB686198-2D95-6FF5-060D-DBC88A48FDEA}"/>
                </a:ext>
              </a:extLst>
            </p:cNvPr>
            <p:cNvSpPr txBox="1"/>
            <p:nvPr/>
          </p:nvSpPr>
          <p:spPr>
            <a:xfrm>
              <a:off x="521342" y="-26453"/>
              <a:ext cx="2655915" cy="456702"/>
            </a:xfrm>
            <a:prstGeom prst="rect">
              <a:avLst/>
            </a:prstGeom>
            <a:noFill/>
          </p:spPr>
          <p:txBody>
            <a:bodyPr wrap="square" rtlCol="0">
              <a:noAutofit/>
            </a:bodyPr>
            <a:lstStyle/>
            <a:p>
              <a:pPr marL="0" marR="0" algn="ctr">
                <a:spcBef>
                  <a:spcPts val="0"/>
                </a:spcBef>
                <a:spcAft>
                  <a:spcPts val="0"/>
                </a:spcAft>
              </a:pPr>
              <a:r>
                <a:rPr lang="en-US" sz="24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Using Direct Control</a:t>
              </a:r>
              <a:endParaRPr lang="en-US"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34EE59C-9A8A-DB75-A15B-03AC1929648C}"/>
                </a:ext>
              </a:extLst>
            </p:cNvPr>
            <p:cNvSpPr/>
            <p:nvPr/>
          </p:nvSpPr>
          <p:spPr>
            <a:xfrm>
              <a:off x="2758963"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Receive Input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A71E738-1E98-04C7-13B8-3B4561A3B341}"/>
                </a:ext>
              </a:extLst>
            </p:cNvPr>
            <p:cNvCxnSpPr>
              <a:cxnSpLocks/>
            </p:cNvCxnSpPr>
            <p:nvPr/>
          </p:nvCxnSpPr>
          <p:spPr>
            <a:xfrm flipV="1">
              <a:off x="1750037" y="1095534"/>
              <a:ext cx="1179073" cy="68422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88AB82-3C86-21C7-D6DF-8691847898D2}"/>
                </a:ext>
              </a:extLst>
            </p:cNvPr>
            <p:cNvSpPr/>
            <p:nvPr/>
          </p:nvSpPr>
          <p:spPr>
            <a:xfrm>
              <a:off x="7701808" y="2035090"/>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Send Output</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2E6FB1C5-2092-03C2-F3F7-361CE5185671}"/>
                </a:ext>
              </a:extLst>
            </p:cNvPr>
            <p:cNvSpPr/>
            <p:nvPr/>
          </p:nvSpPr>
          <p:spPr>
            <a:xfrm>
              <a:off x="7701808" y="1492494"/>
              <a:ext cx="998483" cy="34684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a:solidFill>
                    <a:srgbClr val="FFFFFF"/>
                  </a:solidFill>
                  <a:effectLst/>
                  <a:ea typeface="Calibri" panose="020F0502020204030204" pitchFamily="34" charset="0"/>
                  <a:cs typeface="Times New Roman" panose="02020603050405020304" pitchFamily="18" charset="0"/>
                </a:rPr>
                <a:t>Decision</a:t>
              </a:r>
              <a:endParaRPr lang="en-US" sz="160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DB0D846E-928E-21E6-FF6A-E470046652ED}"/>
                </a:ext>
              </a:extLst>
            </p:cNvPr>
            <p:cNvCxnSpPr>
              <a:cxnSpLocks/>
              <a:stCxn id="25" idx="2"/>
              <a:endCxn id="22" idx="0"/>
            </p:cNvCxnSpPr>
            <p:nvPr/>
          </p:nvCxnSpPr>
          <p:spPr>
            <a:xfrm>
              <a:off x="8201050" y="1302808"/>
              <a:ext cx="0" cy="1896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8E14C3-6149-0636-7C8F-2BCA2E3E4625}"/>
                </a:ext>
              </a:extLst>
            </p:cNvPr>
            <p:cNvCxnSpPr>
              <a:cxnSpLocks/>
              <a:stCxn id="22" idx="2"/>
              <a:endCxn id="21" idx="0"/>
            </p:cNvCxnSpPr>
            <p:nvPr/>
          </p:nvCxnSpPr>
          <p:spPr>
            <a:xfrm>
              <a:off x="8201050" y="1839335"/>
              <a:ext cx="0" cy="1957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A7C1032-5E1F-DEB9-7D50-1D5C2A88866A}"/>
                </a:ext>
              </a:extLst>
            </p:cNvPr>
            <p:cNvSpPr/>
            <p:nvPr/>
          </p:nvSpPr>
          <p:spPr>
            <a:xfrm>
              <a:off x="7701808" y="755847"/>
              <a:ext cx="998483" cy="546961"/>
            </a:xfrm>
            <a:prstGeom prst="rect">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algn="ctr">
                <a:spcBef>
                  <a:spcPts val="0"/>
                </a:spcBef>
                <a:spcAft>
                  <a:spcPts val="0"/>
                </a:spcAft>
              </a:pPr>
              <a:r>
                <a:rPr lang="en-US" sz="1600" kern="1200" dirty="0">
                  <a:solidFill>
                    <a:srgbClr val="FFFFFF"/>
                  </a:solidFill>
                  <a:effectLst/>
                  <a:ea typeface="Calibri" panose="020F0502020204030204" pitchFamily="34" charset="0"/>
                  <a:cs typeface="Times New Roman" panose="02020603050405020304" pitchFamily="18" charset="0"/>
                </a:rPr>
                <a:t>Receive Input</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F96080FD-AC53-5195-D8F5-A5D79FC41441}"/>
                </a:ext>
              </a:extLst>
            </p:cNvPr>
            <p:cNvCxnSpPr>
              <a:cxnSpLocks/>
            </p:cNvCxnSpPr>
            <p:nvPr/>
          </p:nvCxnSpPr>
          <p:spPr>
            <a:xfrm flipV="1">
              <a:off x="6967223" y="1095534"/>
              <a:ext cx="903312" cy="73926"/>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086A817-416D-E888-B43E-86B616391697}"/>
                </a:ext>
              </a:extLst>
            </p:cNvPr>
            <p:cNvCxnSpPr>
              <a:cxnSpLocks/>
              <a:stCxn id="21" idx="1"/>
            </p:cNvCxnSpPr>
            <p:nvPr/>
          </p:nvCxnSpPr>
          <p:spPr>
            <a:xfrm flipH="1" flipV="1">
              <a:off x="6552320" y="1779764"/>
              <a:ext cx="1149462" cy="528439"/>
            </a:xfrm>
            <a:prstGeom prst="straightConnector1">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58">
              <a:extLst>
                <a:ext uri="{FF2B5EF4-FFF2-40B4-BE49-F238E27FC236}">
                  <a16:creationId xmlns:a16="http://schemas.microsoft.com/office/drawing/2014/main" id="{05395825-CB96-B570-A5E0-2A0B2E39A189}"/>
                </a:ext>
              </a:extLst>
            </p:cNvPr>
            <p:cNvCxnSpPr>
              <a:cxnSpLocks/>
            </p:cNvCxnSpPr>
            <p:nvPr/>
          </p:nvCxnSpPr>
          <p:spPr>
            <a:xfrm flipV="1">
              <a:off x="6552320" y="2382355"/>
              <a:ext cx="2370962" cy="310202"/>
            </a:xfrm>
            <a:prstGeom prst="bentConnector3">
              <a:avLst>
                <a:gd name="adj1" fmla="val 99598"/>
              </a:avLst>
            </a:prstGeom>
            <a:ln w="57150">
              <a:solidFill>
                <a:srgbClr val="FFC000"/>
              </a:solidFill>
              <a:prstDash val="sysDot"/>
              <a:headEnd type="oval"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2603F568-3B3A-D2F0-863D-E0DB8A119AF4}"/>
              </a:ext>
            </a:extLst>
          </p:cNvPr>
          <p:cNvSpPr/>
          <p:nvPr/>
        </p:nvSpPr>
        <p:spPr bwMode="gray">
          <a:xfrm>
            <a:off x="1785880" y="4846320"/>
            <a:ext cx="1344884" cy="267613"/>
          </a:xfrm>
          <a:prstGeom prst="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0" name="Rectangle 29">
            <a:extLst>
              <a:ext uri="{FF2B5EF4-FFF2-40B4-BE49-F238E27FC236}">
                <a16:creationId xmlns:a16="http://schemas.microsoft.com/office/drawing/2014/main" id="{DF9A62E1-15A0-A81F-9E98-8CBA7F259D91}"/>
              </a:ext>
            </a:extLst>
          </p:cNvPr>
          <p:cNvSpPr/>
          <p:nvPr/>
        </p:nvSpPr>
        <p:spPr bwMode="gray">
          <a:xfrm>
            <a:off x="6645063" y="4028260"/>
            <a:ext cx="2093806" cy="267613"/>
          </a:xfrm>
          <a:prstGeom prst="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1" name="Rectangle 30">
            <a:extLst>
              <a:ext uri="{FF2B5EF4-FFF2-40B4-BE49-F238E27FC236}">
                <a16:creationId xmlns:a16="http://schemas.microsoft.com/office/drawing/2014/main" id="{0212B098-78C6-0F28-1B3F-FA4AB1E74D74}"/>
              </a:ext>
            </a:extLst>
          </p:cNvPr>
          <p:cNvSpPr/>
          <p:nvPr/>
        </p:nvSpPr>
        <p:spPr bwMode="gray">
          <a:xfrm>
            <a:off x="7108978" y="5478133"/>
            <a:ext cx="1344884" cy="267613"/>
          </a:xfrm>
          <a:prstGeom prst="rect">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118082816"/>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3509</TotalTime>
  <Words>3341</Words>
  <Application>Microsoft Office PowerPoint</Application>
  <PresentationFormat>Widescreen</PresentationFormat>
  <Paragraphs>454</Paragraphs>
  <Slides>32</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Arial</vt:lpstr>
      <vt:lpstr>Calibri</vt:lpstr>
      <vt:lpstr>Century</vt:lpstr>
      <vt:lpstr>Consolas</vt:lpstr>
      <vt:lpstr>Menlo</vt:lpstr>
      <vt:lpstr>Optum2022</vt:lpstr>
      <vt:lpstr>Optum2023</vt:lpstr>
      <vt:lpstr>Optum Theme</vt:lpstr>
      <vt:lpstr>OrangeBlue Theme</vt:lpstr>
      <vt:lpstr>Project 10:  Soar Markup Language (SML) Basics</vt:lpstr>
      <vt:lpstr>Problem</vt:lpstr>
      <vt:lpstr>Lesson 00 Review – How Does Soar Fit Into Software?</vt:lpstr>
      <vt:lpstr>Long-term Project Goal</vt:lpstr>
      <vt:lpstr>Lessons 10-13 – Outline</vt:lpstr>
      <vt:lpstr>SML Concepts</vt:lpstr>
      <vt:lpstr>Soar: Agent Environment</vt:lpstr>
      <vt:lpstr>SML: Messages vs API</vt:lpstr>
      <vt:lpstr>What’s in the SML API?</vt:lpstr>
      <vt:lpstr>Soar Kernels and Agents</vt:lpstr>
      <vt:lpstr>Using SML to Run Soar</vt:lpstr>
      <vt:lpstr>Closing Kernel Resources</vt:lpstr>
      <vt:lpstr>Python Import of SML</vt:lpstr>
      <vt:lpstr>App 1</vt:lpstr>
      <vt:lpstr>App 1 Goals</vt:lpstr>
      <vt:lpstr>Let’s Write Some Code – Import SML!</vt:lpstr>
      <vt:lpstr>Let’s Write Some Code – Create a Kernel!</vt:lpstr>
      <vt:lpstr>Let’s Write Some Code – Create an Agent!</vt:lpstr>
      <vt:lpstr>Interacting with Agent WMEs using SML</vt:lpstr>
      <vt:lpstr>SML Classes</vt:lpstr>
      <vt:lpstr>Let’s Write Some Code – Send Soar Input</vt:lpstr>
      <vt:lpstr>Connecting the Debugger to the Kernel</vt:lpstr>
      <vt:lpstr>Be Mindful of Ports!</vt:lpstr>
      <vt:lpstr>Let’s Write Some Code – Run the Agent </vt:lpstr>
      <vt:lpstr>Let’s Write Some Code – Reading the Soar Output-Link</vt:lpstr>
      <vt:lpstr>Let’s Write Some Code – Run a Single Step</vt:lpstr>
      <vt:lpstr>Reading the Agent’s Output</vt:lpstr>
      <vt:lpstr>Finding a WME By Attribute</vt:lpstr>
      <vt:lpstr>Getting a WME’s Value</vt:lpstr>
      <vt:lpstr>Let’s Write Some Code – Read the Agent’s Output</vt:lpstr>
      <vt:lpstr>Exception Handling</vt:lpstr>
      <vt:lpstr>Congratulations!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128</cp:revision>
  <dcterms:created xsi:type="dcterms:W3CDTF">2023-04-25T15:41:13Z</dcterms:created>
  <dcterms:modified xsi:type="dcterms:W3CDTF">2024-07-17T22:10:00Z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